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2.xml" ContentType="application/vnd.openxmlformats-officedocument.drawingml.chart+xml"/>
  <Override PartName="/ppt/notesSlides/notesSlide36.xml" ContentType="application/vnd.openxmlformats-officedocument.presentationml.notesSlide+xml"/>
  <Override PartName="/ppt/charts/chart3.xml" ContentType="application/vnd.openxmlformats-officedocument.drawingml.chart+xml"/>
  <Override PartName="/ppt/notesSlides/notesSlide37.xml" ContentType="application/vnd.openxmlformats-officedocument.presentationml.notesSlide+xml"/>
  <Override PartName="/ppt/charts/chart4.xml" ContentType="application/vnd.openxmlformats-officedocument.drawingml.chart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harts/chart5.xml" ContentType="application/vnd.openxmlformats-officedocument.drawingml.chart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418" r:id="rId3"/>
    <p:sldId id="419" r:id="rId4"/>
    <p:sldId id="420" r:id="rId5"/>
    <p:sldId id="445" r:id="rId6"/>
    <p:sldId id="471" r:id="rId7"/>
    <p:sldId id="427" r:id="rId8"/>
    <p:sldId id="348" r:id="rId9"/>
    <p:sldId id="446" r:id="rId10"/>
    <p:sldId id="289" r:id="rId11"/>
    <p:sldId id="339" r:id="rId12"/>
    <p:sldId id="449" r:id="rId13"/>
    <p:sldId id="472" r:id="rId14"/>
    <p:sldId id="334" r:id="rId15"/>
    <p:sldId id="455" r:id="rId16"/>
    <p:sldId id="456" r:id="rId17"/>
    <p:sldId id="458" r:id="rId18"/>
    <p:sldId id="503" r:id="rId19"/>
    <p:sldId id="459" r:id="rId20"/>
    <p:sldId id="372" r:id="rId21"/>
    <p:sldId id="462" r:id="rId22"/>
    <p:sldId id="508" r:id="rId23"/>
    <p:sldId id="509" r:id="rId24"/>
    <p:sldId id="510" r:id="rId25"/>
    <p:sldId id="511" r:id="rId26"/>
    <p:sldId id="512" r:id="rId27"/>
    <p:sldId id="513" r:id="rId28"/>
    <p:sldId id="516" r:id="rId29"/>
    <p:sldId id="517" r:id="rId30"/>
    <p:sldId id="522" r:id="rId31"/>
    <p:sldId id="521" r:id="rId32"/>
    <p:sldId id="382" r:id="rId33"/>
    <p:sldId id="505" r:id="rId34"/>
    <p:sldId id="378" r:id="rId35"/>
    <p:sldId id="388" r:id="rId36"/>
    <p:sldId id="390" r:id="rId37"/>
    <p:sldId id="454" r:id="rId38"/>
    <p:sldId id="447" r:id="rId39"/>
    <p:sldId id="470" r:id="rId40"/>
    <p:sldId id="380" r:id="rId41"/>
    <p:sldId id="383" r:id="rId42"/>
    <p:sldId id="391" r:id="rId43"/>
    <p:sldId id="392" r:id="rId44"/>
    <p:sldId id="430" r:id="rId45"/>
    <p:sldId id="426" r:id="rId46"/>
    <p:sldId id="504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6666E1"/>
    <a:srgbClr val="BFBFBF"/>
    <a:srgbClr val="A6A6A6"/>
    <a:srgbClr val="8EB4E3"/>
    <a:srgbClr val="99CC00"/>
    <a:srgbClr val="800080"/>
    <a:srgbClr val="6666FF"/>
    <a:srgbClr val="C0B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5" autoAdjust="0"/>
    <p:restoredTop sz="85714" autoAdjust="0"/>
  </p:normalViewPr>
  <p:slideViewPr>
    <p:cSldViewPr snapToGrid="0" snapToObjects="1">
      <p:cViewPr>
        <p:scale>
          <a:sx n="90" d="100"/>
          <a:sy n="90" d="100"/>
        </p:scale>
        <p:origin x="-4164" y="-12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0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gelee:Work:talks:pipep:pipeline_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gelee:Work:talks:pipep:pipeline_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gelee:Work:talks:pipep:pipeline_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gelee:Work:talks:pipep:pipeline_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gelee:Work:talks:pipep:pipeline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'x264'!$E$4</c:f>
              <c:strCache>
                <c:ptCount val="1"/>
                <c:pt idx="0">
                  <c:v>Pthreads</c:v>
                </c:pt>
              </c:strCache>
            </c:strRef>
          </c:tx>
          <c:xVal>
            <c:numRef>
              <c:f>'x264'!$A$5:$A$10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'x264'!$E$5:$E$10</c:f>
              <c:numCache>
                <c:formatCode>0.00</c:formatCode>
                <c:ptCount val="6"/>
                <c:pt idx="0">
                  <c:v>0.98863926760487597</c:v>
                </c:pt>
                <c:pt idx="1">
                  <c:v>2.092966970387244</c:v>
                </c:pt>
                <c:pt idx="2">
                  <c:v>4.1378630938977699</c:v>
                </c:pt>
                <c:pt idx="3">
                  <c:v>8.2670390642573288</c:v>
                </c:pt>
                <c:pt idx="4">
                  <c:v>11.439279970949841</c:v>
                </c:pt>
                <c:pt idx="5">
                  <c:v>13.62802051789135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'x264'!$D$4</c:f>
              <c:strCache>
                <c:ptCount val="1"/>
                <c:pt idx="0">
                  <c:v>Cilk-P</c:v>
                </c:pt>
              </c:strCache>
            </c:strRef>
          </c:tx>
          <c:xVal>
            <c:numRef>
              <c:f>'x264'!$A$5:$A$10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'x264'!$D$5:$D$10</c:f>
              <c:numCache>
                <c:formatCode>0.00</c:formatCode>
                <c:ptCount val="6"/>
                <c:pt idx="0">
                  <c:v>1.0158938566788751</c:v>
                </c:pt>
                <c:pt idx="1">
                  <c:v>2.273936581593194</c:v>
                </c:pt>
                <c:pt idx="2">
                  <c:v>4.6226652411797708</c:v>
                </c:pt>
                <c:pt idx="3">
                  <c:v>8.5302309388418234</c:v>
                </c:pt>
                <c:pt idx="4">
                  <c:v>11.841003060731349</c:v>
                </c:pt>
                <c:pt idx="5">
                  <c:v>13.87323057565272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774976"/>
        <c:axId val="115776512"/>
      </c:scatterChart>
      <c:valAx>
        <c:axId val="115774976"/>
        <c:scaling>
          <c:orientation val="minMax"/>
          <c:max val="16"/>
          <c:min val="0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5776512"/>
        <c:crosses val="autoZero"/>
        <c:crossBetween val="midCat"/>
        <c:majorUnit val="2"/>
        <c:minorUnit val="2"/>
      </c:valAx>
      <c:valAx>
        <c:axId val="115776512"/>
        <c:scaling>
          <c:orientation val="minMax"/>
          <c:max val="16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5774976"/>
        <c:crosses val="autoZero"/>
        <c:crossBetween val="midCat"/>
        <c:minorUnit val="2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Ferret!$F$4</c:f>
              <c:strCache>
                <c:ptCount val="1"/>
                <c:pt idx="0">
                  <c:v>Pthreads</c:v>
                </c:pt>
              </c:strCache>
            </c:strRef>
          </c:tx>
          <c:xVal>
            <c:numRef>
              <c:f>Ferret!$A$5:$A$10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Ferret!$F$5:$F$10</c:f>
              <c:numCache>
                <c:formatCode>0.00</c:formatCode>
                <c:ptCount val="6"/>
                <c:pt idx="0">
                  <c:v>0.99868521809486699</c:v>
                </c:pt>
                <c:pt idx="1">
                  <c:v>2.01064634359183</c:v>
                </c:pt>
                <c:pt idx="2">
                  <c:v>4.0559793451472794</c:v>
                </c:pt>
                <c:pt idx="3">
                  <c:v>7.9596959926301301</c:v>
                </c:pt>
                <c:pt idx="4">
                  <c:v>11.69972918077184</c:v>
                </c:pt>
                <c:pt idx="5">
                  <c:v>14.93560933448574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Ferret!$G$4</c:f>
              <c:strCache>
                <c:ptCount val="1"/>
                <c:pt idx="0">
                  <c:v>TBB</c:v>
                </c:pt>
              </c:strCache>
            </c:strRef>
          </c:tx>
          <c:xVal>
            <c:numRef>
              <c:f>Ferret!$A$5:$A$10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Ferret!$G$5:$G$10</c:f>
              <c:numCache>
                <c:formatCode>0.00</c:formatCode>
                <c:ptCount val="6"/>
                <c:pt idx="0">
                  <c:v>1.001245726867142</c:v>
                </c:pt>
                <c:pt idx="1">
                  <c:v>1.9663746017296311</c:v>
                </c:pt>
                <c:pt idx="2">
                  <c:v>3.9327492034592431</c:v>
                </c:pt>
                <c:pt idx="3">
                  <c:v>7.7482345028584252</c:v>
                </c:pt>
                <c:pt idx="4">
                  <c:v>11.361275476660101</c:v>
                </c:pt>
                <c:pt idx="5">
                  <c:v>14.753895410885811</c:v>
                </c:pt>
              </c:numCache>
            </c:numRef>
          </c:yVal>
          <c:smooth val="0"/>
        </c:ser>
        <c:ser>
          <c:idx val="0"/>
          <c:order val="2"/>
          <c:tx>
            <c:strRef>
              <c:f>Ferret!$E$4</c:f>
              <c:strCache>
                <c:ptCount val="1"/>
                <c:pt idx="0">
                  <c:v>Cilk-P</c:v>
                </c:pt>
              </c:strCache>
            </c:strRef>
          </c:tx>
          <c:xVal>
            <c:numRef>
              <c:f>Ferret!$A$5:$A$10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Ferret!$E$5:$E$10</c:f>
              <c:numCache>
                <c:formatCode>0.00</c:formatCode>
                <c:ptCount val="6"/>
                <c:pt idx="0">
                  <c:v>1</c:v>
                </c:pt>
                <c:pt idx="1">
                  <c:v>1.9379275541101271</c:v>
                </c:pt>
                <c:pt idx="2">
                  <c:v>3.9158169046000371</c:v>
                </c:pt>
                <c:pt idx="3">
                  <c:v>7.7551890497026816</c:v>
                </c:pt>
                <c:pt idx="4">
                  <c:v>11.459217506631299</c:v>
                </c:pt>
                <c:pt idx="5">
                  <c:v>14.977681473456119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156864"/>
        <c:axId val="117162752"/>
      </c:scatterChart>
      <c:valAx>
        <c:axId val="117156864"/>
        <c:scaling>
          <c:orientation val="minMax"/>
          <c:max val="16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7162752"/>
        <c:crosses val="autoZero"/>
        <c:crossBetween val="midCat"/>
        <c:majorUnit val="2"/>
        <c:minorUnit val="1"/>
      </c:valAx>
      <c:valAx>
        <c:axId val="117162752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7156864"/>
        <c:crosses val="autoZero"/>
        <c:crossBetween val="midCat"/>
        <c:minorUnit val="2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Dedup!$F$4</c:f>
              <c:strCache>
                <c:ptCount val="1"/>
                <c:pt idx="0">
                  <c:v>Pthreads</c:v>
                </c:pt>
              </c:strCache>
            </c:strRef>
          </c:tx>
          <c:xVal>
            <c:numRef>
              <c:f>Dedup!$A$5:$A$10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Dedup!$F$5:$F$10</c:f>
              <c:numCache>
                <c:formatCode>0.00</c:formatCode>
                <c:ptCount val="6"/>
                <c:pt idx="0">
                  <c:v>1.143463381245722</c:v>
                </c:pt>
                <c:pt idx="1">
                  <c:v>2.5080856174666488</c:v>
                </c:pt>
                <c:pt idx="2">
                  <c:v>4.7840778923253149</c:v>
                </c:pt>
                <c:pt idx="3">
                  <c:v>7.08395929246426</c:v>
                </c:pt>
                <c:pt idx="4">
                  <c:v>8.8284765212139504</c:v>
                </c:pt>
                <c:pt idx="5">
                  <c:v>9.7208645054031582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Dedup!$G$4</c:f>
              <c:strCache>
                <c:ptCount val="1"/>
                <c:pt idx="0">
                  <c:v>TBB</c:v>
                </c:pt>
              </c:strCache>
            </c:strRef>
          </c:tx>
          <c:xVal>
            <c:numRef>
              <c:f>Dedup!$A$5:$A$10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Dedup!$G$5:$G$10</c:f>
              <c:numCache>
                <c:formatCode>0.00</c:formatCode>
                <c:ptCount val="6"/>
                <c:pt idx="0">
                  <c:v>1.020418491823877</c:v>
                </c:pt>
                <c:pt idx="1">
                  <c:v>1.986647186735526</c:v>
                </c:pt>
                <c:pt idx="2">
                  <c:v>3.6144526179143228</c:v>
                </c:pt>
                <c:pt idx="3">
                  <c:v>5.6983724783159309</c:v>
                </c:pt>
                <c:pt idx="4">
                  <c:v>6.5697752808988747</c:v>
                </c:pt>
                <c:pt idx="5">
                  <c:v>6.7823918338939801</c:v>
                </c:pt>
              </c:numCache>
            </c:numRef>
          </c:yVal>
          <c:smooth val="0"/>
        </c:ser>
        <c:ser>
          <c:idx val="0"/>
          <c:order val="2"/>
          <c:tx>
            <c:strRef>
              <c:f>Dedup!$E$4</c:f>
              <c:strCache>
                <c:ptCount val="1"/>
                <c:pt idx="0">
                  <c:v>Cilk-P</c:v>
                </c:pt>
              </c:strCache>
            </c:strRef>
          </c:tx>
          <c:xVal>
            <c:numRef>
              <c:f>Dedup!$A$5:$A$10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Dedup!$E$5:$E$10</c:f>
              <c:numCache>
                <c:formatCode>0.00</c:formatCode>
                <c:ptCount val="6"/>
                <c:pt idx="0">
                  <c:v>1.00890345958071</c:v>
                </c:pt>
                <c:pt idx="1">
                  <c:v>1.9606008785165809</c:v>
                </c:pt>
                <c:pt idx="2">
                  <c:v>3.6610731951662392</c:v>
                </c:pt>
                <c:pt idx="3">
                  <c:v>5.623833798211022</c:v>
                </c:pt>
                <c:pt idx="4">
                  <c:v>6.5301541210632106</c:v>
                </c:pt>
                <c:pt idx="5">
                  <c:v>6.7737488415199252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459200"/>
        <c:axId val="117469184"/>
      </c:scatterChart>
      <c:valAx>
        <c:axId val="117459200"/>
        <c:scaling>
          <c:orientation val="minMax"/>
          <c:max val="16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7469184"/>
        <c:crosses val="autoZero"/>
        <c:crossBetween val="midCat"/>
        <c:majorUnit val="2"/>
        <c:minorUnit val="2"/>
      </c:valAx>
      <c:valAx>
        <c:axId val="117469184"/>
        <c:scaling>
          <c:orientation val="minMax"/>
          <c:max val="16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745920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'x264'!$E$4</c:f>
              <c:strCache>
                <c:ptCount val="1"/>
                <c:pt idx="0">
                  <c:v>Pthreads</c:v>
                </c:pt>
              </c:strCache>
            </c:strRef>
          </c:tx>
          <c:xVal>
            <c:numRef>
              <c:f>'x264'!$A$5:$A$10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'x264'!$E$5:$E$10</c:f>
              <c:numCache>
                <c:formatCode>0.00</c:formatCode>
                <c:ptCount val="6"/>
                <c:pt idx="0">
                  <c:v>0.98863926760487597</c:v>
                </c:pt>
                <c:pt idx="1">
                  <c:v>2.092966970387244</c:v>
                </c:pt>
                <c:pt idx="2">
                  <c:v>4.1378630938977699</c:v>
                </c:pt>
                <c:pt idx="3">
                  <c:v>8.2670390642573288</c:v>
                </c:pt>
                <c:pt idx="4">
                  <c:v>11.439279970949841</c:v>
                </c:pt>
                <c:pt idx="5">
                  <c:v>13.62802051789135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'x264'!$D$4</c:f>
              <c:strCache>
                <c:ptCount val="1"/>
                <c:pt idx="0">
                  <c:v>Cilk-P</c:v>
                </c:pt>
              </c:strCache>
            </c:strRef>
          </c:tx>
          <c:xVal>
            <c:numRef>
              <c:f>'x264'!$A$5:$A$10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'x264'!$D$5:$D$10</c:f>
              <c:numCache>
                <c:formatCode>0.00</c:formatCode>
                <c:ptCount val="6"/>
                <c:pt idx="0">
                  <c:v>1.0158938566788751</c:v>
                </c:pt>
                <c:pt idx="1">
                  <c:v>2.273936581593194</c:v>
                </c:pt>
                <c:pt idx="2">
                  <c:v>4.6226652411797726</c:v>
                </c:pt>
                <c:pt idx="3">
                  <c:v>8.5302309388418234</c:v>
                </c:pt>
                <c:pt idx="4">
                  <c:v>11.841003060731349</c:v>
                </c:pt>
                <c:pt idx="5">
                  <c:v>13.87323057565272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523584"/>
        <c:axId val="117525120"/>
      </c:scatterChart>
      <c:valAx>
        <c:axId val="117523584"/>
        <c:scaling>
          <c:orientation val="minMax"/>
          <c:max val="16"/>
          <c:min val="0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7525120"/>
        <c:crosses val="autoZero"/>
        <c:crossBetween val="midCat"/>
        <c:majorUnit val="2"/>
        <c:minorUnit val="2"/>
      </c:valAx>
      <c:valAx>
        <c:axId val="117525120"/>
        <c:scaling>
          <c:orientation val="minMax"/>
          <c:max val="16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7523584"/>
        <c:crosses val="autoZero"/>
        <c:crossBetween val="midCat"/>
        <c:minorUnit val="2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Dedup!$F$4</c:f>
              <c:strCache>
                <c:ptCount val="1"/>
                <c:pt idx="0">
                  <c:v>Pthreads</c:v>
                </c:pt>
              </c:strCache>
            </c:strRef>
          </c:tx>
          <c:xVal>
            <c:numRef>
              <c:f>Dedup!$A$5:$A$10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Dedup!$F$5:$F$10</c:f>
              <c:numCache>
                <c:formatCode>0.00</c:formatCode>
                <c:ptCount val="6"/>
                <c:pt idx="0">
                  <c:v>1.143463381245722</c:v>
                </c:pt>
                <c:pt idx="1">
                  <c:v>2.5080856174666488</c:v>
                </c:pt>
                <c:pt idx="2">
                  <c:v>4.7840778923253149</c:v>
                </c:pt>
                <c:pt idx="3">
                  <c:v>7.08395929246426</c:v>
                </c:pt>
                <c:pt idx="4">
                  <c:v>8.8284765212139504</c:v>
                </c:pt>
                <c:pt idx="5">
                  <c:v>9.7208645054031582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Dedup!$G$4</c:f>
              <c:strCache>
                <c:ptCount val="1"/>
                <c:pt idx="0">
                  <c:v>TBB</c:v>
                </c:pt>
              </c:strCache>
            </c:strRef>
          </c:tx>
          <c:xVal>
            <c:numRef>
              <c:f>Dedup!$A$5:$A$10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Dedup!$G$5:$G$10</c:f>
              <c:numCache>
                <c:formatCode>0.00</c:formatCode>
                <c:ptCount val="6"/>
                <c:pt idx="0">
                  <c:v>1.020418491823877</c:v>
                </c:pt>
                <c:pt idx="1">
                  <c:v>1.986647186735526</c:v>
                </c:pt>
                <c:pt idx="2">
                  <c:v>3.6144526179143228</c:v>
                </c:pt>
                <c:pt idx="3">
                  <c:v>5.6983724783159309</c:v>
                </c:pt>
                <c:pt idx="4">
                  <c:v>6.5697752808988747</c:v>
                </c:pt>
                <c:pt idx="5">
                  <c:v>6.7823918338939801</c:v>
                </c:pt>
              </c:numCache>
            </c:numRef>
          </c:yVal>
          <c:smooth val="0"/>
        </c:ser>
        <c:ser>
          <c:idx val="0"/>
          <c:order val="2"/>
          <c:tx>
            <c:strRef>
              <c:f>Dedup!$E$4</c:f>
              <c:strCache>
                <c:ptCount val="1"/>
                <c:pt idx="0">
                  <c:v>Cilk-P</c:v>
                </c:pt>
              </c:strCache>
            </c:strRef>
          </c:tx>
          <c:xVal>
            <c:numRef>
              <c:f>Dedup!$A$5:$A$10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Dedup!$E$5:$E$10</c:f>
              <c:numCache>
                <c:formatCode>0.00</c:formatCode>
                <c:ptCount val="6"/>
                <c:pt idx="0">
                  <c:v>1.00890345958071</c:v>
                </c:pt>
                <c:pt idx="1">
                  <c:v>1.9606008785165809</c:v>
                </c:pt>
                <c:pt idx="2">
                  <c:v>3.6610731951662392</c:v>
                </c:pt>
                <c:pt idx="3">
                  <c:v>5.623833798211022</c:v>
                </c:pt>
                <c:pt idx="4">
                  <c:v>6.5301541210632106</c:v>
                </c:pt>
                <c:pt idx="5">
                  <c:v>6.7737488415199252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Dedup!$O$3</c:f>
              <c:strCache>
                <c:ptCount val="1"/>
                <c:pt idx="0">
                  <c:v>Modified Cilk-P</c:v>
                </c:pt>
              </c:strCache>
            </c:strRef>
          </c:tx>
          <c:xVal>
            <c:numRef>
              <c:f>Dedup!$A$5:$A$10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Dedup!$P$5:$P$10</c:f>
              <c:numCache>
                <c:formatCode>0.00</c:formatCode>
                <c:ptCount val="6"/>
                <c:pt idx="0">
                  <c:v>1.177236852701941</c:v>
                </c:pt>
                <c:pt idx="1">
                  <c:v>2.1345234183915598</c:v>
                </c:pt>
                <c:pt idx="2">
                  <c:v>3.986568487079837</c:v>
                </c:pt>
                <c:pt idx="3">
                  <c:v>6.3164092038457378</c:v>
                </c:pt>
                <c:pt idx="4">
                  <c:v>7.3079615048118987</c:v>
                </c:pt>
                <c:pt idx="5">
                  <c:v>8.0163147792706333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227136"/>
        <c:axId val="119228672"/>
      </c:scatterChart>
      <c:valAx>
        <c:axId val="119227136"/>
        <c:scaling>
          <c:orientation val="minMax"/>
          <c:max val="16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9228672"/>
        <c:crosses val="autoZero"/>
        <c:crossBetween val="midCat"/>
        <c:majorUnit val="2"/>
        <c:minorUnit val="1"/>
      </c:valAx>
      <c:valAx>
        <c:axId val="119228672"/>
        <c:scaling>
          <c:orientation val="minMax"/>
          <c:max val="16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9227136"/>
        <c:crosses val="autoZero"/>
        <c:crossBetween val="midCat"/>
        <c:minorUnit val="2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F825F-53C1-5C4F-B1FC-9B694BBF488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65F55-7661-B44A-8665-D45105EC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96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B5E0C-1FD8-644B-BFCB-9EB1B4DD06FE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CF131-757F-0344-BEAA-FFF6D780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84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Ange</a:t>
            </a:r>
            <a:r>
              <a:rPr lang="en-US" dirty="0" smtClean="0"/>
              <a:t>:</a:t>
            </a:r>
            <a:r>
              <a:rPr lang="en-US" baseline="0" dirty="0" smtClean="0"/>
              <a:t> So, what is pipeline parallelism exactly?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96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03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3A099-BBE0-BF48-A25B-7736A9F8E0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To express </a:t>
            </a:r>
            <a:r>
              <a:rPr lang="en-US" baseline="0" dirty="0" err="1" smtClean="0"/>
              <a:t>dedup</a:t>
            </a:r>
            <a:r>
              <a:rPr lang="en-US" baseline="0" dirty="0" smtClean="0"/>
              <a:t> as a parallel pipeline in </a:t>
            </a:r>
            <a:r>
              <a:rPr lang="en-US" baseline="0" dirty="0" err="1" smtClean="0"/>
              <a:t>Cilk</a:t>
            </a:r>
            <a:r>
              <a:rPr lang="en-US" baseline="0" dirty="0" smtClean="0"/>
              <a:t>-P, we modify the </a:t>
            </a:r>
            <a:r>
              <a:rPr lang="en-US" baseline="0" dirty="0" err="1" smtClean="0"/>
              <a:t>dedup</a:t>
            </a:r>
            <a:r>
              <a:rPr lang="en-US" baseline="0" dirty="0" smtClean="0"/>
              <a:t> serial code like this.</a:t>
            </a:r>
          </a:p>
          <a:p>
            <a:r>
              <a:rPr lang="en-US" baseline="0" dirty="0" smtClean="0"/>
              <a:t>-) </a:t>
            </a:r>
            <a:r>
              <a:rPr lang="en-US" baseline="0" dirty="0" err="1" smtClean="0"/>
              <a:t>pipe_while</a:t>
            </a:r>
            <a:r>
              <a:rPr lang="en-US" baseline="0" dirty="0" smtClean="0"/>
              <a:t> specifies that this loop exhibits pipeline parallelism</a:t>
            </a:r>
          </a:p>
          <a:p>
            <a:r>
              <a:rPr lang="en-US" baseline="0" dirty="0" smtClean="0"/>
              <a:t>-) </a:t>
            </a:r>
            <a:r>
              <a:rPr lang="en-US" baseline="0" dirty="0" err="1" smtClean="0"/>
              <a:t>pipe_wait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pipe_continue</a:t>
            </a:r>
            <a:r>
              <a:rPr lang="en-US" baseline="0" dirty="0" smtClean="0"/>
              <a:t> denote stage boundaries, and take the stage to advance to as an argument</a:t>
            </a:r>
          </a:p>
          <a:p>
            <a:r>
              <a:rPr lang="en-US" baseline="0" dirty="0" smtClean="0"/>
              <a:t>-) </a:t>
            </a:r>
            <a:r>
              <a:rPr lang="en-US" baseline="0" dirty="0" err="1" smtClean="0"/>
              <a:t>pipe_wait</a:t>
            </a:r>
            <a:r>
              <a:rPr lang="en-US" baseline="0" dirty="0" smtClean="0"/>
              <a:t> waits for the previous iteration to finish the same stage.  </a:t>
            </a:r>
            <a:r>
              <a:rPr lang="en-US" baseline="0" dirty="0" err="1" smtClean="0"/>
              <a:t>Pipe_continue</a:t>
            </a:r>
            <a:r>
              <a:rPr lang="en-US" baseline="0" dirty="0" smtClean="0"/>
              <a:t> does not wait.</a:t>
            </a:r>
          </a:p>
          <a:p>
            <a:r>
              <a:rPr lang="en-US" baseline="0" dirty="0" smtClean="0"/>
              <a:t>-) We assume stage 0 executes serially across iterations.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3A099-BBE0-BF48-A25B-7736A9F8E0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NOTE: Should we emphasize the simplification?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keywords express logical parallelism in the application.</a:t>
            </a:r>
          </a:p>
          <a:p>
            <a:r>
              <a:rPr lang="en-US" baseline="0" dirty="0" smtClean="0"/>
              <a:t>-) Stage 0 cross edges are assumed</a:t>
            </a:r>
          </a:p>
          <a:p>
            <a:r>
              <a:rPr lang="en-US" baseline="0" dirty="0" smtClean="0"/>
              <a:t>-) </a:t>
            </a:r>
            <a:r>
              <a:rPr lang="en-US" baseline="0" dirty="0" err="1" smtClean="0"/>
              <a:t>pipe_wait</a:t>
            </a:r>
            <a:r>
              <a:rPr lang="en-US" baseline="0" dirty="0" smtClean="0"/>
              <a:t>(1) inserts cross edges in stage 1</a:t>
            </a:r>
          </a:p>
          <a:p>
            <a:r>
              <a:rPr lang="en-US" baseline="0" dirty="0" smtClean="0"/>
              <a:t>-) </a:t>
            </a:r>
            <a:r>
              <a:rPr lang="en-US" baseline="0" dirty="0" err="1" smtClean="0"/>
              <a:t>pipe_wait</a:t>
            </a:r>
            <a:r>
              <a:rPr lang="en-US" baseline="0" dirty="0" smtClean="0"/>
              <a:t>(3) inserts cross edges in stage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3A099-BBE0-BF48-A25B-7736A9F8E0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err="1" smtClean="0"/>
              <a:t>pipe_wait</a:t>
            </a:r>
            <a:r>
              <a:rPr lang="en-US" baseline="0" dirty="0" smtClean="0"/>
              <a:t> / continue denotes stage boundaries, where the argument represents the "number" of the next stage to be executed.</a:t>
            </a:r>
          </a:p>
          <a:p>
            <a:r>
              <a:rPr lang="en-US" baseline="0" dirty="0" smtClean="0"/>
              <a:t>in addition, </a:t>
            </a:r>
            <a:r>
              <a:rPr lang="en-US" baseline="0" dirty="0" err="1" smtClean="0"/>
              <a:t>pipe_wait</a:t>
            </a:r>
            <a:r>
              <a:rPr lang="en-US" baseline="0" dirty="0" smtClean="0"/>
              <a:t> enforces a cross edge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Ange</a:t>
            </a:r>
            <a:r>
              <a:rPr lang="en-US" baseline="0" dirty="0" smtClean="0"/>
              <a:t> describes pipeline model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we elide the keywords, we get the serial code.</a:t>
            </a:r>
          </a:p>
          <a:p>
            <a:r>
              <a:rPr lang="en-US" baseline="0" dirty="0" smtClean="0"/>
              <a:t>Furthermore, the execution that serial code is a valid execution of this parallel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3A099-BBE0-BF48-A25B-7736A9F8E0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Keywords are under</a:t>
            </a:r>
            <a:r>
              <a:rPr lang="en-US" baseline="0" dirty="0" smtClean="0"/>
              <a:t> program control!</a:t>
            </a:r>
          </a:p>
          <a:p>
            <a:r>
              <a:rPr lang="en-US" baseline="0" dirty="0" smtClean="0"/>
              <a:t>Stages and dependencies can be specified on-the-fly.</a:t>
            </a:r>
          </a:p>
          <a:p>
            <a:r>
              <a:rPr lang="en-US" baseline="0" dirty="0" err="1" smtClean="0"/>
              <a:t>Cilk</a:t>
            </a:r>
            <a:r>
              <a:rPr lang="en-US" baseline="0" dirty="0" smtClean="0"/>
              <a:t>-P can express the pipeline dag for x264.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X264</a:t>
            </a:r>
            <a:r>
              <a:rPr lang="en-US" baseline="0" dirty="0" smtClean="0"/>
              <a:t> can also be pipelined using </a:t>
            </a:r>
            <a:r>
              <a:rPr lang="en-US" baseline="0" dirty="0" err="1" smtClean="0"/>
              <a:t>pthreads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-) Control </a:t>
            </a:r>
            <a:r>
              <a:rPr lang="en-US" baseline="0" dirty="0" err="1" smtClean="0"/>
              <a:t>pthread</a:t>
            </a:r>
            <a:endParaRPr lang="en-US" baseline="0" dirty="0" smtClean="0"/>
          </a:p>
          <a:p>
            <a:r>
              <a:rPr lang="en-US" baseline="0" dirty="0" smtClean="0"/>
              <a:t>-) One </a:t>
            </a:r>
            <a:r>
              <a:rPr lang="en-US" baseline="0" dirty="0" err="1" smtClean="0"/>
              <a:t>pthread</a:t>
            </a:r>
            <a:r>
              <a:rPr lang="en-US" baseline="0" dirty="0" smtClean="0"/>
              <a:t> to process each frame.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-) Dependencies enforced using locks condition variables</a:t>
            </a:r>
            <a:endParaRPr lang="en-US" dirty="0" smtClean="0"/>
          </a:p>
          <a:p>
            <a:r>
              <a:rPr lang="en-US" dirty="0" smtClean="0"/>
              <a:t>-) Have</a:t>
            </a:r>
            <a:r>
              <a:rPr lang="en-US" baseline="0" dirty="0" smtClean="0"/>
              <a:t> to encode this data synchronization by hand!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X264</a:t>
            </a:r>
            <a:r>
              <a:rPr lang="en-US" baseline="0" dirty="0" smtClean="0"/>
              <a:t> can also be pipelined using </a:t>
            </a:r>
            <a:r>
              <a:rPr lang="en-US" baseline="0" dirty="0" err="1" smtClean="0"/>
              <a:t>pthreads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-) Control </a:t>
            </a:r>
            <a:r>
              <a:rPr lang="en-US" baseline="0" dirty="0" err="1" smtClean="0"/>
              <a:t>pthread</a:t>
            </a:r>
            <a:endParaRPr lang="en-US" baseline="0" dirty="0" smtClean="0"/>
          </a:p>
          <a:p>
            <a:r>
              <a:rPr lang="en-US" baseline="0" dirty="0" smtClean="0"/>
              <a:t>-) One </a:t>
            </a:r>
            <a:r>
              <a:rPr lang="en-US" baseline="0" dirty="0" err="1" smtClean="0"/>
              <a:t>pthread</a:t>
            </a:r>
            <a:r>
              <a:rPr lang="en-US" baseline="0" dirty="0" smtClean="0"/>
              <a:t> to process each frame.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Cilk</a:t>
            </a:r>
            <a:r>
              <a:rPr lang="en-US" dirty="0" smtClean="0"/>
              <a:t>-P</a:t>
            </a:r>
            <a:r>
              <a:rPr lang="en-US" baseline="0" dirty="0" smtClean="0"/>
              <a:t> achieves comparable performance to </a:t>
            </a:r>
            <a:r>
              <a:rPr lang="en-US" baseline="0" dirty="0" err="1" smtClean="0"/>
              <a:t>pthreads</a:t>
            </a:r>
            <a:r>
              <a:rPr lang="en-US" baseline="0" dirty="0" smtClean="0"/>
              <a:t> on x264,</a:t>
            </a:r>
          </a:p>
          <a:p>
            <a:r>
              <a:rPr lang="en-US" baseline="0" dirty="0" smtClean="0"/>
              <a:t>-) using only control synchronization!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Pipeline parallelism arises in applications that process a stream of elements through a sequence</a:t>
            </a:r>
            <a:r>
              <a:rPr lang="en-US" baseline="0" dirty="0" smtClean="0"/>
              <a:t> of stages.  (Examples?)</a:t>
            </a:r>
          </a:p>
          <a:p>
            <a:r>
              <a:rPr lang="en-US" baseline="0" dirty="0" smtClean="0"/>
              <a:t>To make that concrete, here’s </a:t>
            </a:r>
            <a:r>
              <a:rPr lang="en-US" baseline="0" dirty="0" err="1" smtClean="0"/>
              <a:t>Dedup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-) stage 0 reads chunks serially out of a stream.</a:t>
            </a:r>
          </a:p>
          <a:p>
            <a:r>
              <a:rPr lang="en-US" baseline="0" dirty="0" smtClean="0"/>
              <a:t>-) stage 1 checks for duplicates using a hash table.</a:t>
            </a:r>
          </a:p>
          <a:p>
            <a:r>
              <a:rPr lang="en-US" baseline="0" dirty="0" smtClean="0"/>
              <a:t>-) stage 2 compresses each first-seen chunk.</a:t>
            </a:r>
          </a:p>
          <a:p>
            <a:r>
              <a:rPr lang="en-US" baseline="0" dirty="0" smtClean="0"/>
              <a:t>-) stage 3 writes the compressed stream to an output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320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487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PIPER scheduler used in </a:t>
            </a:r>
            <a:r>
              <a:rPr lang="en-US" baseline="0" dirty="0" err="1" smtClean="0"/>
              <a:t>Cilk</a:t>
            </a:r>
            <a:r>
              <a:rPr lang="en-US" baseline="0" dirty="0" smtClean="0"/>
              <a:t>-P is based on a standard work-stealing scheduler for fork-join computation.</a:t>
            </a:r>
          </a:p>
          <a:p>
            <a:r>
              <a:rPr lang="en-US" baseline="0" dirty="0" smtClean="0"/>
              <a:t>Such a standard work-standard scheduler has</a:t>
            </a:r>
          </a:p>
          <a:p>
            <a:r>
              <a:rPr lang="en-US" baseline="0" dirty="0" smtClean="0"/>
              <a:t>-) a provably good time bound</a:t>
            </a:r>
          </a:p>
          <a:p>
            <a:r>
              <a:rPr lang="en-US" baseline="0" dirty="0" smtClean="0"/>
              <a:t>-) a provably good space bound</a:t>
            </a:r>
          </a:p>
          <a:p>
            <a:r>
              <a:rPr lang="en-US" baseline="0" dirty="0" smtClean="0"/>
              <a:t>We get practical efficiency out of a work-stealing scheduler by adopting the work-first principle.</a:t>
            </a:r>
          </a:p>
          <a:p>
            <a:r>
              <a:rPr lang="en-US" baseline="0" dirty="0" smtClean="0"/>
              <a:t>-) When we get linear speedup, the work term dominates</a:t>
            </a:r>
          </a:p>
          <a:p>
            <a:r>
              <a:rPr lang="en-US" baseline="0" dirty="0" smtClean="0"/>
              <a:t>-) Assuming sufficient parallelism such that the work term dominates, keep the work term small for practical efficiency.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510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</a:t>
            </a:r>
            <a:r>
              <a:rPr lang="en-US" baseline="0" dirty="0" smtClean="0"/>
              <a:t> happens when we apply a work-stealing scheduler to a pipeline dag?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</a:t>
            </a:r>
            <a:r>
              <a:rPr lang="en-US" baseline="0" dirty="0" smtClean="0"/>
              <a:t> happens when we apply a work-stealing scheduler to a pipeline dag?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</a:t>
            </a:r>
            <a:r>
              <a:rPr lang="en-US" baseline="0" dirty="0" smtClean="0"/>
              <a:t> happens when we apply a work-stealing scheduler to a pipeline dag?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487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</a:t>
            </a:r>
            <a:r>
              <a:rPr lang="en-US" baseline="0" dirty="0" smtClean="0"/>
              <a:t> happens when we apply a work-stealing scheduler to a pipeline dag?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</a:t>
            </a:r>
            <a:r>
              <a:rPr lang="en-US" baseline="0" dirty="0" smtClean="0"/>
              <a:t> happens when we apply a work-stealing scheduler to a pipeline dag?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487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</a:t>
            </a:r>
            <a:r>
              <a:rPr lang="en-US" baseline="0" dirty="0" smtClean="0"/>
              <a:t> happens when we apply a work-stealing scheduler to a pipeline dag?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examine the parallelism in </a:t>
            </a:r>
            <a:r>
              <a:rPr lang="en-US" dirty="0" err="1" smtClean="0"/>
              <a:t>dedup</a:t>
            </a:r>
            <a:r>
              <a:rPr lang="en-US" baseline="0" dirty="0" smtClean="0"/>
              <a:t> by modeling its execution as a dag.</a:t>
            </a:r>
          </a:p>
          <a:p>
            <a:r>
              <a:rPr lang="en-US" baseline="0" dirty="0" smtClean="0"/>
              <a:t>-) stages must execute serially within an iteration, so an iteration yields a chain in the dag.</a:t>
            </a:r>
          </a:p>
          <a:p>
            <a:r>
              <a:rPr lang="en-US" baseline="0" dirty="0" smtClean="0"/>
              <a:t>-) stage 0 reads elements serially out of the input stream, so stage 0 nodes form a chain.</a:t>
            </a:r>
          </a:p>
          <a:p>
            <a:r>
              <a:rPr lang="en-US" baseline="0" dirty="0" smtClean="0"/>
              <a:t>-) stage 1 modifies a hash table, so stage 1 nodes form a chain.</a:t>
            </a:r>
          </a:p>
          <a:p>
            <a:r>
              <a:rPr lang="en-US" baseline="0" dirty="0" smtClean="0"/>
              <a:t>-) stage 3 writes elements serially to the output file, so stage 3 nodes form a chain.</a:t>
            </a:r>
          </a:p>
          <a:p>
            <a:r>
              <a:rPr lang="en-US" baseline="0" dirty="0" err="1" smtClean="0"/>
              <a:t>Dedup</a:t>
            </a:r>
            <a:r>
              <a:rPr lang="en-US" baseline="0" dirty="0" smtClean="0"/>
              <a:t> exhibits pipeline parallelism (define pipeline parallelism verbally?).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264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</a:t>
            </a:r>
            <a:r>
              <a:rPr lang="en-US" baseline="0" dirty="0" smtClean="0"/>
              <a:t> happens when we apply a work-stealing scheduler to a pipeline dag?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</a:t>
            </a:r>
            <a:r>
              <a:rPr lang="en-US" baseline="0" dirty="0" smtClean="0"/>
              <a:t> happens when we apply a work-stealing scheduler to a pipeline dag?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PIPER</a:t>
            </a:r>
            <a:r>
              <a:rPr lang="en-US" baseline="0" dirty="0" smtClean="0"/>
              <a:t> achieves the standard work-stealing scheduler bound on the dag that includes throttling edges.</a:t>
            </a:r>
          </a:p>
          <a:p>
            <a:r>
              <a:rPr lang="en-US" baseline="0" dirty="0" smtClean="0"/>
              <a:t>PIPER executes the pipeline using bounded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510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032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about practice?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hand-compiled the three parsec benchmarks using </a:t>
            </a:r>
            <a:r>
              <a:rPr lang="en-US" baseline="0" dirty="0" err="1" smtClean="0"/>
              <a:t>Cilk</a:t>
            </a:r>
            <a:r>
              <a:rPr lang="en-US" baseline="0" dirty="0" smtClean="0"/>
              <a:t>-P.</a:t>
            </a:r>
          </a:p>
          <a:p>
            <a:r>
              <a:rPr lang="en-US" baseline="0" dirty="0" smtClean="0"/>
              <a:t>We compared the </a:t>
            </a:r>
            <a:r>
              <a:rPr lang="en-US" baseline="0" dirty="0" err="1" smtClean="0"/>
              <a:t>Cilk</a:t>
            </a:r>
            <a:r>
              <a:rPr lang="en-US" baseline="0" dirty="0" smtClean="0"/>
              <a:t>-P performance to TBB (where applicable) and </a:t>
            </a:r>
            <a:r>
              <a:rPr lang="en-US" baseline="0" dirty="0" err="1" smtClean="0"/>
              <a:t>Pthreads</a:t>
            </a:r>
            <a:r>
              <a:rPr lang="en-US" baseline="0" dirty="0" smtClean="0"/>
              <a:t> (using oversubscription)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638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performance penalty on ferret for using an “on-the-fly”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601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We’re comparable to TBB on </a:t>
            </a:r>
            <a:r>
              <a:rPr lang="en-US" dirty="0" err="1" smtClean="0"/>
              <a:t>dedup</a:t>
            </a:r>
            <a:r>
              <a:rPr lang="en-US" dirty="0" smtClean="0"/>
              <a:t>.  Both </a:t>
            </a:r>
            <a:r>
              <a:rPr lang="en-US" dirty="0" err="1" smtClean="0"/>
              <a:t>Cilk</a:t>
            </a:r>
            <a:r>
              <a:rPr lang="en-US" dirty="0" smtClean="0"/>
              <a:t>-P and TBB are limited by a parallelism of 7.4.</a:t>
            </a:r>
          </a:p>
          <a:p>
            <a:r>
              <a:rPr lang="en-US" dirty="0" err="1" smtClean="0"/>
              <a:t>Pthreads</a:t>
            </a:r>
            <a:r>
              <a:rPr lang="en-US" baseline="0" dirty="0" smtClean="0"/>
              <a:t> relaxes the ordering constraint on its stages, and thus gets more parallelism.</a:t>
            </a:r>
            <a:endParaRPr lang="en-US" dirty="0" smtClean="0"/>
          </a:p>
          <a:p>
            <a:r>
              <a:rPr lang="en-US" dirty="0" smtClean="0"/>
              <a:t>Recall that the </a:t>
            </a:r>
            <a:r>
              <a:rPr lang="en-US" dirty="0" err="1" smtClean="0"/>
              <a:t>Pthreaded</a:t>
            </a:r>
            <a:r>
              <a:rPr lang="en-US" baseline="0" dirty="0" smtClean="0"/>
              <a:t> implementation requires lots of work to construct the system, synchronize workers, load balance, etc.</a:t>
            </a:r>
          </a:p>
          <a:p>
            <a:r>
              <a:rPr lang="en-US" baseline="0" dirty="0" smtClean="0"/>
              <a:t>(</a:t>
            </a:r>
            <a:r>
              <a:rPr lang="en-US" baseline="0" dirty="0" err="1" smtClean="0"/>
              <a:t>Cilk</a:t>
            </a:r>
            <a:r>
              <a:rPr lang="en-US" baseline="0" dirty="0" smtClean="0"/>
              <a:t>-P implementation simply uses control synchronization.)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607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aseline="0" dirty="0" smtClean="0"/>
              <a:t> just control synch, on an application with ample parallelism (x264), </a:t>
            </a:r>
            <a:r>
              <a:rPr lang="en-US" baseline="0" dirty="0" err="1" smtClean="0"/>
              <a:t>Cilk</a:t>
            </a:r>
            <a:r>
              <a:rPr lang="en-US" baseline="0" dirty="0" smtClean="0"/>
              <a:t>-P is competitive with </a:t>
            </a:r>
            <a:r>
              <a:rPr lang="en-US" baseline="0" dirty="0" err="1" smtClean="0"/>
              <a:t>pthreads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06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03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measure</a:t>
            </a:r>
            <a:r>
              <a:rPr lang="en-US" baseline="0" dirty="0" smtClean="0"/>
              <a:t> the parallelism by considering work and span.</a:t>
            </a:r>
          </a:p>
          <a:p>
            <a:r>
              <a:rPr lang="en-US" baseline="0" dirty="0" smtClean="0"/>
              <a:t>-) Work is the sum of weights of nodes in the dag.</a:t>
            </a:r>
          </a:p>
          <a:p>
            <a:r>
              <a:rPr lang="en-US" baseline="0" dirty="0" smtClean="0"/>
              <a:t>-) Span is the length of a longest path.</a:t>
            </a:r>
          </a:p>
          <a:p>
            <a:r>
              <a:rPr lang="en-US" baseline="0" dirty="0" smtClean="0"/>
              <a:t>-) Parallelism is work divided by span.</a:t>
            </a:r>
          </a:p>
          <a:p>
            <a:r>
              <a:rPr lang="en-US" baseline="0" dirty="0" smtClean="0"/>
              <a:t>-) Parallelism corresponds to the maximum possible speedup using parallel processors (or equivalently, the maximum number of processors an application can use to attain additional speedup).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485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540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432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The </a:t>
            </a:r>
            <a:r>
              <a:rPr lang="en-US" baseline="0" dirty="0" err="1" smtClean="0"/>
              <a:t>Cilk</a:t>
            </a:r>
            <a:r>
              <a:rPr lang="en-US" baseline="0" dirty="0" smtClean="0"/>
              <a:t> work-stealing scheduler then executes the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in the way that respects the logical parallelism specified by the programmer while guaranteeing that programs take full advantage of the processors available at runtime.</a:t>
            </a:r>
          </a:p>
          <a:p>
            <a:r>
              <a:rPr lang="en-US" baseline="0" dirty="0" smtClean="0"/>
              <a:t>NOTE: Should we mention serial semantics?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TB summarizes </a:t>
            </a:r>
            <a:r>
              <a:rPr lang="en-US" baseline="0" dirty="0" err="1" smtClean="0"/>
              <a:t>Cilk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3A099-BBE0-BF48-A25B-7736A9F8E06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780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-) Lots of programmer effort goes into coordinating parallel threads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Cilk</a:t>
            </a:r>
            <a:r>
              <a:rPr lang="en-US" sz="1200" baseline="0" dirty="0" smtClean="0"/>
              <a:t>-P, you can encode all that dependencies via control synchronization using </a:t>
            </a:r>
            <a:r>
              <a:rPr lang="en-US" sz="1200" baseline="0" dirty="0" err="1" smtClean="0"/>
              <a:t>pipe_wait</a:t>
            </a:r>
            <a:r>
              <a:rPr lang="en-US" sz="1200" baseline="0" dirty="0" smtClean="0"/>
              <a:t> and </a:t>
            </a:r>
            <a:r>
              <a:rPr lang="en-US" sz="1200" baseline="0" dirty="0" err="1" smtClean="0"/>
              <a:t>pipe_continue</a:t>
            </a:r>
            <a:r>
              <a:rPr lang="en-US" sz="1200" baseline="0" dirty="0" smtClean="0"/>
              <a:t>.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Given an</a:t>
            </a:r>
            <a:r>
              <a:rPr lang="en-US" baseline="0" dirty="0" smtClean="0"/>
              <a:t> application that exhibits pipeline parallelism, how do we execute it efficiently?</a:t>
            </a:r>
          </a:p>
          <a:p>
            <a:r>
              <a:rPr lang="en-US" baseline="0" dirty="0" smtClean="0"/>
              <a:t>-) How do we tell the machine what can run in parallel?</a:t>
            </a:r>
          </a:p>
          <a:p>
            <a:r>
              <a:rPr lang="en-US" baseline="0" dirty="0" smtClean="0"/>
              <a:t>-) How do we assign work to processors to execute the application efficiently?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this work, we develop linguistic and scheduler support for pipeline parallelism.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26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96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There are two general approaches to executing a pipeline in parallel.</a:t>
            </a:r>
          </a:p>
          <a:p>
            <a:r>
              <a:rPr lang="en-US" baseline="0" dirty="0" smtClean="0"/>
              <a:t>A construct-and-run pipeline specifies all stages and dependencies a priori.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99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Construct-and-run</a:t>
            </a:r>
            <a:r>
              <a:rPr lang="en-US" baseline="0" dirty="0" smtClean="0"/>
              <a:t> pipelines may be overly restrictive for certain applications, such as x264, where stages and dependencies are data-dependent.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Different iterations execute different stages, and dependencies between iterations depend on the data.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 on-the-fly pipeline is constructed dynamically as the program executes.</a:t>
            </a:r>
          </a:p>
          <a:p>
            <a:r>
              <a:rPr lang="en-US" baseline="0" dirty="0" smtClean="0"/>
              <a:t>On-the-fly pipelines allow stages and dependencies to be specified based on data.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introduce </a:t>
            </a:r>
            <a:r>
              <a:rPr lang="en-US" baseline="0" dirty="0" err="1" smtClean="0"/>
              <a:t>Cilk</a:t>
            </a:r>
            <a:r>
              <a:rPr lang="en-US" baseline="0" dirty="0" smtClean="0"/>
              <a:t>-P, which incorporates support for on-the-fly pipeline parallelism into a </a:t>
            </a:r>
            <a:r>
              <a:rPr lang="en-US" baseline="0" dirty="0" err="1" smtClean="0"/>
              <a:t>Cilk</a:t>
            </a:r>
            <a:r>
              <a:rPr lang="en-US" baseline="0" dirty="0" smtClean="0"/>
              <a:t>-based system.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Cilk</a:t>
            </a:r>
            <a:r>
              <a:rPr lang="en-US" baseline="0" dirty="0" smtClean="0"/>
              <a:t>-P offers simply linguistics for specifying on-the-fly pipeline parallelism.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These linguistics are </a:t>
            </a:r>
            <a:r>
              <a:rPr lang="en-US" baseline="0" dirty="0" err="1" smtClean="0"/>
              <a:t>composable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Cilk’s</a:t>
            </a:r>
            <a:r>
              <a:rPr lang="en-US" baseline="0" dirty="0" smtClean="0"/>
              <a:t> existing fork-join primitives.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Cilk</a:t>
            </a:r>
            <a:r>
              <a:rPr lang="en-US" baseline="0" dirty="0" smtClean="0"/>
              <a:t>-P uses a provably-good scheduler, called PIPER, to execute computations that exhibit both pipeline and fork-join parallelism.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Empirically, </a:t>
            </a:r>
            <a:r>
              <a:rPr lang="en-US" baseline="0" dirty="0" err="1" smtClean="0"/>
              <a:t>Cilk</a:t>
            </a:r>
            <a:r>
              <a:rPr lang="en-US" baseline="0" dirty="0" smtClean="0"/>
              <a:t>-P exhibits low serial overhead and good scalability.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F131-757F-0344-BEAA-FFF6D78095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3620-AB3C-4E97-875B-6B8149236E73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2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08BF-B16A-4103-9F02-2D4173221D19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6976-7442-4409-9F3A-7545D6AF8CF4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5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C9D4-1AB4-4670-9D15-20A868E1AC95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F648-8757-477F-9B08-3340CB3AFE00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5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3112-52D0-495E-927E-6E8524C23EEF}" type="datetime1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3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2D7D-EF15-4865-8FF8-89D829953B93}" type="datetime1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8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F2C3-3EE8-4330-8672-FEA011AD8974}" type="datetime1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0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6B7F-7C11-453D-91F1-41B0C6FD395D}" type="datetime1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5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FC81-67A8-4570-BF17-A75231E0794D}" type="datetime1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1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C05-A97D-4354-8920-50808003A8C9}" type="datetime1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2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B56EC-1586-4095-9552-93F45DAA88CF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522" y="648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8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02953FBC-27FE-5E48-9F44-2837A2E179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6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0604"/>
            <a:ext cx="7772400" cy="1470025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cs typeface="Helvetica CY"/>
              </a:rPr>
              <a:t>On-the-Fly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Pipeline Parallelism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895" y="4498665"/>
            <a:ext cx="7604211" cy="8513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I-Ting Angelina Lee</a:t>
            </a:r>
            <a:r>
              <a:rPr lang="en-US" sz="2400" baseline="30000" dirty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, Charles E. </a:t>
            </a:r>
            <a:r>
              <a:rPr lang="en-US" sz="2400" dirty="0" err="1" smtClean="0">
                <a:solidFill>
                  <a:schemeClr val="tx1"/>
                </a:solidFill>
              </a:rPr>
              <a:t>Leiserson</a:t>
            </a:r>
            <a:r>
              <a:rPr lang="en-US" sz="2400" baseline="30000" dirty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Tao B.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Schardl</a:t>
            </a:r>
            <a:r>
              <a:rPr lang="en-US" sz="2400" baseline="30000" dirty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, Jim </a:t>
            </a:r>
            <a:r>
              <a:rPr lang="en-US" sz="2400" dirty="0" err="1" smtClean="0">
                <a:solidFill>
                  <a:schemeClr val="tx1"/>
                </a:solidFill>
              </a:rPr>
              <a:t>Sukha</a:t>
            </a:r>
            <a:r>
              <a:rPr lang="en-US" sz="2400" baseline="30000" dirty="0">
                <a:solidFill>
                  <a:schemeClr val="tx1"/>
                </a:solidFill>
              </a:rPr>
              <a:t>†</a:t>
            </a:r>
            <a:r>
              <a:rPr lang="en-US" sz="2400" dirty="0" smtClean="0">
                <a:solidFill>
                  <a:schemeClr val="tx1"/>
                </a:solidFill>
              </a:rPr>
              <a:t>, and </a:t>
            </a:r>
            <a:r>
              <a:rPr lang="en-US" sz="2400" dirty="0" err="1" smtClean="0">
                <a:solidFill>
                  <a:schemeClr val="tx1"/>
                </a:solidFill>
              </a:rPr>
              <a:t>Zhunping</a:t>
            </a:r>
            <a:r>
              <a:rPr lang="en-US" sz="2400" dirty="0" smtClean="0">
                <a:solidFill>
                  <a:schemeClr val="tx1"/>
                </a:solidFill>
              </a:rPr>
              <a:t> Zhang</a:t>
            </a:r>
            <a:r>
              <a:rPr lang="en-US" sz="2400" baseline="30000" dirty="0" smtClean="0">
                <a:solidFill>
                  <a:schemeClr val="tx1"/>
                </a:solidFill>
              </a:rPr>
              <a:t>*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3351" y="3915705"/>
            <a:ext cx="3157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SPAA 2013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09582" y="5737864"/>
            <a:ext cx="3724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MIT CSAIL</a:t>
            </a:r>
            <a:r>
              <a:rPr lang="en-US" sz="2000" baseline="30000" dirty="0"/>
              <a:t>*              </a:t>
            </a:r>
            <a:r>
              <a:rPr lang="en-US" sz="2000" dirty="0" smtClean="0"/>
              <a:t>Intel Corporation</a:t>
            </a:r>
            <a:r>
              <a:rPr lang="en-US" sz="2000" baseline="30000" dirty="0" smtClean="0"/>
              <a:t>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76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31859C"/>
                </a:solidFill>
              </a:rPr>
              <a:t>Outline</a:t>
            </a:r>
            <a:endParaRPr lang="en-US" b="1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674" y="1508474"/>
            <a:ext cx="6812872" cy="3841052"/>
          </a:xfrm>
        </p:spPr>
        <p:txBody>
          <a:bodyPr wrap="square">
            <a:spAutoFit/>
          </a:bodyPr>
          <a:lstStyle/>
          <a:p>
            <a:pPr marL="574675" indent="-574675">
              <a:lnSpc>
                <a:spcPct val="12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A6A6A6"/>
                </a:solidFill>
              </a:rPr>
              <a:t>On-the-Fly Pipeline Parallelism </a:t>
            </a:r>
            <a:endParaRPr lang="en-US" sz="3600" b="1" dirty="0">
              <a:solidFill>
                <a:srgbClr val="A6A6A6"/>
              </a:solidFill>
            </a:endParaRPr>
          </a:p>
          <a:p>
            <a:pPr marL="574675" indent="-574675">
              <a:lnSpc>
                <a:spcPct val="12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31859C"/>
                </a:solidFill>
              </a:rPr>
              <a:t>The Pipeline Linguistics in </a:t>
            </a:r>
            <a:r>
              <a:rPr lang="en-US" sz="3600" b="1" dirty="0" err="1" smtClean="0">
                <a:solidFill>
                  <a:srgbClr val="31859C"/>
                </a:solidFill>
              </a:rPr>
              <a:t>Cilk</a:t>
            </a:r>
            <a:r>
              <a:rPr lang="en-US" sz="3600" b="1" dirty="0" smtClean="0">
                <a:solidFill>
                  <a:srgbClr val="31859C"/>
                </a:solidFill>
              </a:rPr>
              <a:t>-P</a:t>
            </a:r>
          </a:p>
          <a:p>
            <a:pPr marL="574675" indent="-574675">
              <a:lnSpc>
                <a:spcPct val="12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31859C"/>
                </a:solidFill>
              </a:rPr>
              <a:t>The PIPER Scheduler</a:t>
            </a:r>
          </a:p>
          <a:p>
            <a:pPr marL="568325" indent="-568325">
              <a:lnSpc>
                <a:spcPct val="12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31859C"/>
                </a:solidFill>
              </a:rPr>
              <a:t>Empirical </a:t>
            </a:r>
            <a:r>
              <a:rPr lang="en-US" sz="3600" b="1" dirty="0">
                <a:solidFill>
                  <a:srgbClr val="31859C"/>
                </a:solidFill>
              </a:rPr>
              <a:t>Evaluation</a:t>
            </a:r>
          </a:p>
          <a:p>
            <a:pPr marL="568325" indent="-568325">
              <a:lnSpc>
                <a:spcPct val="12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>
                <a:solidFill>
                  <a:srgbClr val="31859C"/>
                </a:solidFill>
              </a:rPr>
              <a:t>Concluding Remarks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9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The Pipeline </a:t>
            </a:r>
            <a:r>
              <a:rPr lang="en-US" b="1" dirty="0">
                <a:solidFill>
                  <a:srgbClr val="31859C"/>
                </a:solidFill>
              </a:rPr>
              <a:t>Linguistics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Cilk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-P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835379" y="1417275"/>
            <a:ext cx="6460068" cy="44012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fd_out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>
                <a:latin typeface="Courier New"/>
                <a:cs typeface="Courier New"/>
              </a:rPr>
              <a:t>open_output_file</a:t>
            </a:r>
            <a:r>
              <a:rPr lang="en-US" sz="2000" b="1" dirty="0">
                <a:latin typeface="Courier New"/>
                <a:cs typeface="Courier New"/>
              </a:rPr>
              <a:t>(); </a:t>
            </a:r>
          </a:p>
          <a:p>
            <a:r>
              <a:rPr lang="en-US" sz="2000" b="1" dirty="0" err="1" smtClean="0">
                <a:latin typeface="Courier New"/>
                <a:cs typeface="Courier New"/>
              </a:rPr>
              <a:t>bool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done = false; 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while(</a:t>
            </a:r>
            <a:r>
              <a:rPr lang="en-US" sz="2000" b="1" dirty="0">
                <a:latin typeface="Courier New"/>
                <a:cs typeface="Courier New"/>
              </a:rPr>
              <a:t>!done) </a:t>
            </a:r>
            <a:r>
              <a:rPr lang="en-US" sz="2000" b="1" dirty="0" smtClean="0">
                <a:latin typeface="Courier New"/>
                <a:cs typeface="Courier New"/>
              </a:rPr>
              <a:t>{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chunk_t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*chunk = </a:t>
            </a:r>
            <a:r>
              <a:rPr lang="en-US" sz="2000" b="1" dirty="0" err="1">
                <a:latin typeface="Courier New"/>
                <a:cs typeface="Courier New"/>
              </a:rPr>
              <a:t>get_next_chunk</a:t>
            </a:r>
            <a:r>
              <a:rPr lang="en-US" sz="2000" b="1" dirty="0">
                <a:latin typeface="Courier New"/>
                <a:cs typeface="Courier New"/>
              </a:rPr>
              <a:t>(); 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	if(</a:t>
            </a:r>
            <a:r>
              <a:rPr lang="en-US" sz="2000" b="1" dirty="0">
                <a:latin typeface="Courier New"/>
                <a:cs typeface="Courier New"/>
              </a:rPr>
              <a:t>chunk == NULL) </a:t>
            </a:r>
            <a:r>
              <a:rPr lang="en-US" sz="2000" b="1" dirty="0" smtClean="0">
                <a:latin typeface="Courier New"/>
                <a:cs typeface="Courier New"/>
              </a:rPr>
              <a:t>{ done </a:t>
            </a:r>
            <a:r>
              <a:rPr lang="en-US" sz="2000" b="1" dirty="0">
                <a:latin typeface="Courier New"/>
                <a:cs typeface="Courier New"/>
              </a:rPr>
              <a:t>= true</a:t>
            </a:r>
            <a:r>
              <a:rPr lang="en-US" sz="2000" b="1" dirty="0" smtClean="0">
                <a:latin typeface="Courier New"/>
                <a:cs typeface="Courier New"/>
              </a:rPr>
              <a:t>; } 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else </a:t>
            </a:r>
            <a:r>
              <a:rPr lang="en-US" sz="2000" b="1" dirty="0">
                <a:latin typeface="Courier New"/>
                <a:cs typeface="Courier New"/>
              </a:rPr>
              <a:t>{ 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	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chunk-&gt;</a:t>
            </a:r>
            <a:r>
              <a:rPr lang="en-US" sz="2000" b="1" dirty="0" err="1" smtClean="0">
                <a:latin typeface="Courier New"/>
                <a:cs typeface="Courier New"/>
              </a:rPr>
              <a:t>is_dup</a:t>
            </a:r>
            <a:r>
              <a:rPr lang="en-US" sz="2000" b="1" dirty="0" smtClean="0">
                <a:latin typeface="Courier New"/>
                <a:cs typeface="Courier New"/>
              </a:rPr>
              <a:t> = </a:t>
            </a:r>
            <a:r>
              <a:rPr lang="en-US" sz="2000" b="1" dirty="0" err="1" smtClean="0">
                <a:latin typeface="Courier New"/>
                <a:cs typeface="Courier New"/>
              </a:rPr>
              <a:t>deduplicate</a:t>
            </a:r>
            <a:r>
              <a:rPr lang="en-US" sz="2000" b="1" dirty="0">
                <a:latin typeface="Courier New"/>
                <a:cs typeface="Courier New"/>
              </a:rPr>
              <a:t>(chunk)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if(!chunk-&gt;</a:t>
            </a:r>
            <a:r>
              <a:rPr lang="en-US" sz="2000" b="1" dirty="0" err="1" smtClean="0">
                <a:latin typeface="Courier New"/>
                <a:cs typeface="Courier New"/>
              </a:rPr>
              <a:t>is_dup</a:t>
            </a:r>
            <a:r>
              <a:rPr lang="en-US" sz="2000" b="1" dirty="0" smtClean="0">
                <a:latin typeface="Courier New"/>
                <a:cs typeface="Courier New"/>
              </a:rPr>
              <a:t>) compress</a:t>
            </a:r>
            <a:r>
              <a:rPr lang="en-US" sz="2000" b="1" dirty="0">
                <a:latin typeface="Courier New"/>
                <a:cs typeface="Courier New"/>
              </a:rPr>
              <a:t>(chunk); 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		</a:t>
            </a:r>
            <a:r>
              <a:rPr lang="en-US" sz="2000" b="1" dirty="0" err="1" smtClean="0">
                <a:latin typeface="Courier New"/>
                <a:cs typeface="Courier New"/>
              </a:rPr>
              <a:t>write_to_file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fd_out</a:t>
            </a:r>
            <a:r>
              <a:rPr lang="en-US" sz="2000" b="1" dirty="0" smtClean="0">
                <a:latin typeface="Courier New"/>
                <a:cs typeface="Courier New"/>
              </a:rPr>
              <a:t>, chunk);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} 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3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9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The Pipeline </a:t>
            </a:r>
            <a:r>
              <a:rPr lang="en-US" b="1" dirty="0">
                <a:solidFill>
                  <a:srgbClr val="31859C"/>
                </a:solidFill>
              </a:rPr>
              <a:t>Linguistics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Cilk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-P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835379" y="1417275"/>
            <a:ext cx="6460068" cy="44012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fd_out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>
                <a:latin typeface="Courier New"/>
                <a:cs typeface="Courier New"/>
              </a:rPr>
              <a:t>open_output_file</a:t>
            </a:r>
            <a:r>
              <a:rPr lang="en-US" sz="2000" b="1" dirty="0">
                <a:latin typeface="Courier New"/>
                <a:cs typeface="Courier New"/>
              </a:rPr>
              <a:t>(); </a:t>
            </a:r>
          </a:p>
          <a:p>
            <a:r>
              <a:rPr lang="en-US" sz="2000" b="1" dirty="0" err="1" smtClean="0">
                <a:latin typeface="Courier New"/>
                <a:cs typeface="Courier New"/>
              </a:rPr>
              <a:t>bool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done = false; </a:t>
            </a:r>
          </a:p>
          <a:p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pipe_while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>
                <a:latin typeface="Courier New"/>
                <a:cs typeface="Courier New"/>
              </a:rPr>
              <a:t>!done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{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chunk_t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*chunk = </a:t>
            </a:r>
            <a:r>
              <a:rPr lang="en-US" sz="2000" b="1" dirty="0" err="1">
                <a:latin typeface="Courier New"/>
                <a:cs typeface="Courier New"/>
              </a:rPr>
              <a:t>get_next_chunk</a:t>
            </a:r>
            <a:r>
              <a:rPr lang="en-US" sz="2000" b="1" dirty="0">
                <a:latin typeface="Courier New"/>
                <a:cs typeface="Courier New"/>
              </a:rPr>
              <a:t>(); 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	if(</a:t>
            </a:r>
            <a:r>
              <a:rPr lang="en-US" sz="2000" b="1" dirty="0">
                <a:latin typeface="Courier New"/>
                <a:cs typeface="Courier New"/>
              </a:rPr>
              <a:t>chunk == NULL) </a:t>
            </a:r>
            <a:r>
              <a:rPr lang="en-US" sz="2000" b="1" dirty="0" smtClean="0">
                <a:latin typeface="Courier New"/>
                <a:cs typeface="Courier New"/>
              </a:rPr>
              <a:t>{ done </a:t>
            </a:r>
            <a:r>
              <a:rPr lang="en-US" sz="2000" b="1" dirty="0">
                <a:latin typeface="Courier New"/>
                <a:cs typeface="Courier New"/>
              </a:rPr>
              <a:t>= true</a:t>
            </a:r>
            <a:r>
              <a:rPr lang="en-US" sz="2000" b="1" dirty="0" smtClean="0">
                <a:latin typeface="Courier New"/>
                <a:cs typeface="Courier New"/>
              </a:rPr>
              <a:t>; } 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else </a:t>
            </a:r>
            <a:r>
              <a:rPr lang="en-US" sz="2000" b="1" dirty="0">
                <a:latin typeface="Courier New"/>
                <a:cs typeface="Courier New"/>
              </a:rPr>
              <a:t>{ 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	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pipe_wait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(1);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chunk-&gt;</a:t>
            </a:r>
            <a:r>
              <a:rPr lang="en-US" sz="2000" b="1" dirty="0" err="1" smtClean="0">
                <a:latin typeface="Courier New"/>
                <a:cs typeface="Courier New"/>
              </a:rPr>
              <a:t>is_dup</a:t>
            </a:r>
            <a:r>
              <a:rPr lang="en-US" sz="2000" b="1" dirty="0" smtClean="0">
                <a:latin typeface="Courier New"/>
                <a:cs typeface="Courier New"/>
              </a:rPr>
              <a:t> = </a:t>
            </a:r>
            <a:r>
              <a:rPr lang="en-US" sz="2000" b="1" dirty="0" err="1" smtClean="0">
                <a:latin typeface="Courier New"/>
                <a:cs typeface="Courier New"/>
              </a:rPr>
              <a:t>deduplicate</a:t>
            </a:r>
            <a:r>
              <a:rPr lang="en-US" sz="2000" b="1" dirty="0">
                <a:latin typeface="Courier New"/>
                <a:cs typeface="Courier New"/>
              </a:rPr>
              <a:t>(chunk)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pipe_continue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2); </a:t>
            </a:r>
            <a:endParaRPr lang="en-US" sz="2000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if(!chunk-&gt;</a:t>
            </a:r>
            <a:r>
              <a:rPr lang="en-US" sz="2000" b="1" dirty="0" err="1" smtClean="0">
                <a:latin typeface="Courier New"/>
                <a:cs typeface="Courier New"/>
              </a:rPr>
              <a:t>is_dup</a:t>
            </a:r>
            <a:r>
              <a:rPr lang="en-US" sz="2000" b="1" dirty="0" smtClean="0">
                <a:latin typeface="Courier New"/>
                <a:cs typeface="Courier New"/>
              </a:rPr>
              <a:t>) compress</a:t>
            </a:r>
            <a:r>
              <a:rPr lang="en-US" sz="2000" b="1" dirty="0">
                <a:latin typeface="Courier New"/>
                <a:cs typeface="Courier New"/>
              </a:rPr>
              <a:t>(chunk); 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pipe_wait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(3); </a:t>
            </a:r>
            <a:endParaRPr lang="en-US" sz="2000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write_to_file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fd_out</a:t>
            </a:r>
            <a:r>
              <a:rPr lang="en-US" sz="2000" b="1" dirty="0">
                <a:latin typeface="Courier New"/>
                <a:cs typeface="Courier New"/>
              </a:rPr>
              <a:t>, chunk</a:t>
            </a:r>
            <a:r>
              <a:rPr lang="en-US" sz="2000" b="1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} 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882447" y="1076154"/>
            <a:ext cx="3937000" cy="1228281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648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sz="2200" dirty="0" smtClean="0">
                <a:latin typeface="Calibri"/>
                <a:cs typeface="Calibri"/>
              </a:rPr>
              <a:t>Loop iterations may execute </a:t>
            </a:r>
            <a:r>
              <a:rPr lang="en-US" sz="2200" dirty="0">
                <a:latin typeface="Calibri"/>
                <a:cs typeface="Calibri"/>
              </a:rPr>
              <a:t>in parallel</a:t>
            </a:r>
            <a:r>
              <a:rPr lang="en-US" sz="2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200" dirty="0">
                <a:latin typeface="Calibri"/>
                <a:cs typeface="Calibri"/>
              </a:rPr>
              <a:t>in a pipelined </a:t>
            </a:r>
            <a:r>
              <a:rPr lang="en-US" sz="2200" dirty="0" smtClean="0">
                <a:latin typeface="Calibri"/>
                <a:cs typeface="Calibri"/>
              </a:rPr>
              <a:t>fashion, where stage 0 executes serially.</a:t>
            </a: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 rot="10800000" flipV="1">
            <a:off x="1876776" y="1281289"/>
            <a:ext cx="3654779" cy="85231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975 w 21600"/>
              <a:gd name="T19" fmla="*/ 0 h 21600"/>
              <a:gd name="T20" fmla="*/ 15762 w 21600"/>
              <a:gd name="T21" fmla="*/ 10799 h 21600"/>
              <a:gd name="connsiteX0" fmla="*/ 239 w 13161"/>
              <a:gd name="connsiteY0" fmla="*/ 270 h 8376"/>
              <a:gd name="connsiteX1" fmla="*/ 2637 w 13161"/>
              <a:gd name="connsiteY1" fmla="*/ 1 h 8376"/>
              <a:gd name="connsiteX2" fmla="*/ 13161 w 13161"/>
              <a:gd name="connsiteY2" fmla="*/ 8376 h 8376"/>
              <a:gd name="connsiteX3" fmla="*/ 0 w 13161"/>
              <a:gd name="connsiteY3" fmla="*/ 8183 h 8376"/>
              <a:gd name="connsiteX4" fmla="*/ 239 w 13161"/>
              <a:gd name="connsiteY4" fmla="*/ 270 h 8376"/>
              <a:gd name="connsiteX0" fmla="*/ 239 w 13161"/>
              <a:gd name="connsiteY0" fmla="*/ 270 h 8376"/>
              <a:gd name="connsiteX1" fmla="*/ 2637 w 13161"/>
              <a:gd name="connsiteY1" fmla="*/ 1 h 8376"/>
              <a:gd name="connsiteX2" fmla="*/ 13161 w 13161"/>
              <a:gd name="connsiteY2" fmla="*/ 8376 h 8376"/>
              <a:gd name="connsiteX0" fmla="*/ 2422 w 15344"/>
              <a:gd name="connsiteY0" fmla="*/ 270 h 9507"/>
              <a:gd name="connsiteX1" fmla="*/ 4820 w 15344"/>
              <a:gd name="connsiteY1" fmla="*/ 1 h 9507"/>
              <a:gd name="connsiteX2" fmla="*/ 15344 w 15344"/>
              <a:gd name="connsiteY2" fmla="*/ 8376 h 9507"/>
              <a:gd name="connsiteX3" fmla="*/ 2183 w 15344"/>
              <a:gd name="connsiteY3" fmla="*/ 8183 h 9507"/>
              <a:gd name="connsiteX4" fmla="*/ 3316 w 15344"/>
              <a:gd name="connsiteY4" fmla="*/ 8188 h 9507"/>
              <a:gd name="connsiteX5" fmla="*/ 2422 w 15344"/>
              <a:gd name="connsiteY5" fmla="*/ 270 h 9507"/>
              <a:gd name="connsiteX0" fmla="*/ 2422 w 15344"/>
              <a:gd name="connsiteY0" fmla="*/ 270 h 9507"/>
              <a:gd name="connsiteX1" fmla="*/ 4820 w 15344"/>
              <a:gd name="connsiteY1" fmla="*/ 1 h 9507"/>
              <a:gd name="connsiteX2" fmla="*/ 15344 w 15344"/>
              <a:gd name="connsiteY2" fmla="*/ 8376 h 9507"/>
              <a:gd name="connsiteX0" fmla="*/ 1323 w 13351"/>
              <a:gd name="connsiteY0" fmla="*/ 8188 h 8576"/>
              <a:gd name="connsiteX1" fmla="*/ 429 w 13351"/>
              <a:gd name="connsiteY1" fmla="*/ 270 h 8576"/>
              <a:gd name="connsiteX2" fmla="*/ 2827 w 13351"/>
              <a:gd name="connsiteY2" fmla="*/ 1 h 8576"/>
              <a:gd name="connsiteX3" fmla="*/ 13351 w 13351"/>
              <a:gd name="connsiteY3" fmla="*/ 8376 h 8576"/>
              <a:gd name="connsiteX4" fmla="*/ 577 w 13351"/>
              <a:gd name="connsiteY4" fmla="*/ 8576 h 8576"/>
              <a:gd name="connsiteX0" fmla="*/ 429 w 13351"/>
              <a:gd name="connsiteY0" fmla="*/ 270 h 8576"/>
              <a:gd name="connsiteX1" fmla="*/ 2827 w 13351"/>
              <a:gd name="connsiteY1" fmla="*/ 1 h 8576"/>
              <a:gd name="connsiteX2" fmla="*/ 13351 w 13351"/>
              <a:gd name="connsiteY2" fmla="*/ 8376 h 8576"/>
              <a:gd name="connsiteX0" fmla="*/ 1323 w 13351"/>
              <a:gd name="connsiteY0" fmla="*/ 8188 h 8376"/>
              <a:gd name="connsiteX1" fmla="*/ 429 w 13351"/>
              <a:gd name="connsiteY1" fmla="*/ 270 h 8376"/>
              <a:gd name="connsiteX2" fmla="*/ 2827 w 13351"/>
              <a:gd name="connsiteY2" fmla="*/ 1 h 8376"/>
              <a:gd name="connsiteX3" fmla="*/ 13351 w 13351"/>
              <a:gd name="connsiteY3" fmla="*/ 8376 h 8376"/>
              <a:gd name="connsiteX0" fmla="*/ 429 w 13351"/>
              <a:gd name="connsiteY0" fmla="*/ 270 h 8376"/>
              <a:gd name="connsiteX1" fmla="*/ 2827 w 13351"/>
              <a:gd name="connsiteY1" fmla="*/ 1 h 8376"/>
              <a:gd name="connsiteX2" fmla="*/ 13351 w 13351"/>
              <a:gd name="connsiteY2" fmla="*/ 8376 h 8376"/>
              <a:gd name="connsiteX0" fmla="*/ 0 w 12922"/>
              <a:gd name="connsiteY0" fmla="*/ 270 h 8376"/>
              <a:gd name="connsiteX1" fmla="*/ 2398 w 12922"/>
              <a:gd name="connsiteY1" fmla="*/ 1 h 8376"/>
              <a:gd name="connsiteX2" fmla="*/ 12922 w 12922"/>
              <a:gd name="connsiteY2" fmla="*/ 8376 h 8376"/>
              <a:gd name="connsiteX0" fmla="*/ 0 w 12922"/>
              <a:gd name="connsiteY0" fmla="*/ 270 h 8376"/>
              <a:gd name="connsiteX1" fmla="*/ 2398 w 12922"/>
              <a:gd name="connsiteY1" fmla="*/ 1 h 8376"/>
              <a:gd name="connsiteX2" fmla="*/ 12922 w 12922"/>
              <a:gd name="connsiteY2" fmla="*/ 8376 h 8376"/>
              <a:gd name="connsiteX0" fmla="*/ 0 w 12922"/>
              <a:gd name="connsiteY0" fmla="*/ 270 h 8376"/>
              <a:gd name="connsiteX1" fmla="*/ 2398 w 12922"/>
              <a:gd name="connsiteY1" fmla="*/ 1 h 8376"/>
              <a:gd name="connsiteX2" fmla="*/ 12922 w 12922"/>
              <a:gd name="connsiteY2" fmla="*/ 8376 h 8376"/>
              <a:gd name="connsiteX0" fmla="*/ 2398 w 12922"/>
              <a:gd name="connsiteY0" fmla="*/ 1 h 8376"/>
              <a:gd name="connsiteX1" fmla="*/ 12922 w 12922"/>
              <a:gd name="connsiteY1" fmla="*/ 8376 h 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22" h="8376" stroke="0">
                <a:moveTo>
                  <a:pt x="0" y="270"/>
                </a:moveTo>
                <a:cubicBezTo>
                  <a:pt x="786" y="91"/>
                  <a:pt x="1591" y="0"/>
                  <a:pt x="2398" y="1"/>
                </a:cubicBezTo>
                <a:cubicBezTo>
                  <a:pt x="7428" y="1"/>
                  <a:pt x="11793" y="3474"/>
                  <a:pt x="12922" y="8376"/>
                </a:cubicBezTo>
              </a:path>
              <a:path w="12922" h="8376" fill="none">
                <a:moveTo>
                  <a:pt x="2398" y="1"/>
                </a:moveTo>
                <a:cubicBezTo>
                  <a:pt x="7428" y="1"/>
                  <a:pt x="11793" y="3474"/>
                  <a:pt x="12922" y="8376"/>
                </a:cubicBezTo>
              </a:path>
            </a:pathLst>
          </a:custGeom>
          <a:noFill/>
          <a:ln w="38100">
            <a:solidFill>
              <a:schemeClr val="tx1">
                <a:lumMod val="50000"/>
                <a:lumOff val="50000"/>
              </a:schemeClr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pPr algn="ctr"/>
            <a:endParaRPr lang="en-US" sz="2800" dirty="0">
              <a:latin typeface="Calibri" pitchFamily="34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616264" y="5421895"/>
            <a:ext cx="4042289" cy="1228281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648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sz="2200" dirty="0">
                <a:latin typeface="Calibri"/>
                <a:cs typeface="Calibri"/>
              </a:rPr>
              <a:t>End the current stage, advance to stage 1</a:t>
            </a:r>
            <a:r>
              <a:rPr lang="en-US" sz="2200" dirty="0" smtClean="0">
                <a:latin typeface="Calibri"/>
                <a:cs typeface="Calibri"/>
              </a:rPr>
              <a:t>, </a:t>
            </a:r>
            <a:r>
              <a:rPr lang="en-US" sz="2200" dirty="0">
                <a:latin typeface="Calibri"/>
                <a:cs typeface="Calibri"/>
              </a:rPr>
              <a:t>and </a:t>
            </a:r>
            <a:r>
              <a:rPr lang="en-US" sz="2200" dirty="0" smtClean="0">
                <a:latin typeface="Calibri"/>
                <a:cs typeface="Calibri"/>
              </a:rPr>
              <a:t>wait for the previous iteration to finish stage 1.</a:t>
            </a: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416778" y="4092224"/>
            <a:ext cx="2864554" cy="1478144"/>
          </a:xfrm>
          <a:custGeom>
            <a:avLst/>
            <a:gdLst>
              <a:gd name="connsiteX0" fmla="*/ 0 w 2256692"/>
              <a:gd name="connsiteY0" fmla="*/ 0 h 547076"/>
              <a:gd name="connsiteX1" fmla="*/ 1338384 w 2256692"/>
              <a:gd name="connsiteY1" fmla="*/ 48846 h 547076"/>
              <a:gd name="connsiteX2" fmla="*/ 1983153 w 2256692"/>
              <a:gd name="connsiteY2" fmla="*/ 283307 h 547076"/>
              <a:gd name="connsiteX3" fmla="*/ 2256692 w 2256692"/>
              <a:gd name="connsiteY3" fmla="*/ 547076 h 547076"/>
              <a:gd name="connsiteX4" fmla="*/ 2256692 w 2256692"/>
              <a:gd name="connsiteY4" fmla="*/ 547076 h 54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6692" h="547076">
                <a:moveTo>
                  <a:pt x="0" y="0"/>
                </a:moveTo>
                <a:cubicBezTo>
                  <a:pt x="503929" y="814"/>
                  <a:pt x="1007858" y="1628"/>
                  <a:pt x="1338384" y="48846"/>
                </a:cubicBezTo>
                <a:cubicBezTo>
                  <a:pt x="1668910" y="96064"/>
                  <a:pt x="1830102" y="200269"/>
                  <a:pt x="1983153" y="283307"/>
                </a:cubicBezTo>
                <a:cubicBezTo>
                  <a:pt x="2136204" y="366345"/>
                  <a:pt x="2256692" y="547076"/>
                  <a:pt x="2256692" y="547076"/>
                </a:cubicBezTo>
                <a:lnTo>
                  <a:pt x="2256692" y="547076"/>
                </a:lnTo>
              </a:path>
            </a:pathLst>
          </a:cu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miter lim="800000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69290" y="6627480"/>
            <a:ext cx="2133600" cy="365125"/>
          </a:xfrm>
        </p:spPr>
        <p:txBody>
          <a:bodyPr/>
          <a:lstStyle/>
          <a:p>
            <a:fld id="{02953FBC-27FE-5E48-9F44-2837A2E17902}" type="slidenum">
              <a:rPr lang="en-US" smtClean="0"/>
              <a:t>12</a:t>
            </a:fld>
            <a:endParaRPr lang="en-US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891934" y="5612701"/>
            <a:ext cx="2927513" cy="85371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648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sz="2200" dirty="0" smtClean="0">
                <a:latin typeface="Calibri"/>
                <a:cs typeface="Calibri"/>
              </a:rPr>
              <a:t>End the current stage and advance to stage 2. </a:t>
            </a: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19" name="Arc 18"/>
          <p:cNvSpPr/>
          <p:nvPr/>
        </p:nvSpPr>
        <p:spPr>
          <a:xfrm>
            <a:off x="296332" y="3541890"/>
            <a:ext cx="2850445" cy="2497666"/>
          </a:xfrm>
          <a:prstGeom prst="arc">
            <a:avLst>
              <a:gd name="adj1" fmla="val 5845528"/>
              <a:gd name="adj2" fmla="val 16236844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  <a:miter lim="800000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576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33" grpId="0" animBg="1"/>
      <p:bldP spid="13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Straight Arrow Connector 100"/>
          <p:cNvCxnSpPr>
            <a:stCxn id="55" idx="6"/>
            <a:endCxn id="62" idx="2"/>
          </p:cNvCxnSpPr>
          <p:nvPr/>
        </p:nvCxnSpPr>
        <p:spPr>
          <a:xfrm>
            <a:off x="1748918" y="6107944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62" idx="6"/>
            <a:endCxn id="69" idx="2"/>
          </p:cNvCxnSpPr>
          <p:nvPr/>
        </p:nvCxnSpPr>
        <p:spPr>
          <a:xfrm>
            <a:off x="2434785" y="6107944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69" idx="6"/>
            <a:endCxn id="75" idx="2"/>
          </p:cNvCxnSpPr>
          <p:nvPr/>
        </p:nvCxnSpPr>
        <p:spPr>
          <a:xfrm>
            <a:off x="3120652" y="6107944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75" idx="6"/>
            <a:endCxn id="82" idx="2"/>
          </p:cNvCxnSpPr>
          <p:nvPr/>
        </p:nvCxnSpPr>
        <p:spPr>
          <a:xfrm>
            <a:off x="3806519" y="6107944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2" idx="6"/>
            <a:endCxn id="88" idx="2"/>
          </p:cNvCxnSpPr>
          <p:nvPr/>
        </p:nvCxnSpPr>
        <p:spPr>
          <a:xfrm>
            <a:off x="4492386" y="6107944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88" idx="6"/>
          </p:cNvCxnSpPr>
          <p:nvPr/>
        </p:nvCxnSpPr>
        <p:spPr>
          <a:xfrm>
            <a:off x="5178251" y="6107944"/>
            <a:ext cx="393192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44" idx="6"/>
            <a:endCxn id="57" idx="2"/>
          </p:cNvCxnSpPr>
          <p:nvPr/>
        </p:nvCxnSpPr>
        <p:spPr>
          <a:xfrm>
            <a:off x="1748918" y="4721781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57" idx="6"/>
            <a:endCxn id="64" idx="2"/>
          </p:cNvCxnSpPr>
          <p:nvPr/>
        </p:nvCxnSpPr>
        <p:spPr>
          <a:xfrm>
            <a:off x="2434785" y="4721781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4" idx="6"/>
            <a:endCxn id="70" idx="2"/>
          </p:cNvCxnSpPr>
          <p:nvPr/>
        </p:nvCxnSpPr>
        <p:spPr>
          <a:xfrm>
            <a:off x="3120652" y="4721781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70" idx="6"/>
            <a:endCxn id="77" idx="2"/>
          </p:cNvCxnSpPr>
          <p:nvPr/>
        </p:nvCxnSpPr>
        <p:spPr>
          <a:xfrm>
            <a:off x="3806519" y="4721781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77" idx="6"/>
            <a:endCxn id="83" idx="2"/>
          </p:cNvCxnSpPr>
          <p:nvPr/>
        </p:nvCxnSpPr>
        <p:spPr>
          <a:xfrm>
            <a:off x="4492386" y="4721781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83" idx="6"/>
          </p:cNvCxnSpPr>
          <p:nvPr/>
        </p:nvCxnSpPr>
        <p:spPr>
          <a:xfrm>
            <a:off x="5178251" y="4721781"/>
            <a:ext cx="393192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53" idx="6"/>
            <a:endCxn id="60" idx="2"/>
          </p:cNvCxnSpPr>
          <p:nvPr/>
        </p:nvCxnSpPr>
        <p:spPr>
          <a:xfrm>
            <a:off x="1748918" y="4180564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0" idx="6"/>
            <a:endCxn id="67" idx="2"/>
          </p:cNvCxnSpPr>
          <p:nvPr/>
        </p:nvCxnSpPr>
        <p:spPr>
          <a:xfrm>
            <a:off x="2434785" y="4180564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67" idx="6"/>
            <a:endCxn id="73" idx="2"/>
          </p:cNvCxnSpPr>
          <p:nvPr/>
        </p:nvCxnSpPr>
        <p:spPr>
          <a:xfrm>
            <a:off x="3120652" y="4180564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3" idx="6"/>
            <a:endCxn id="80" idx="2"/>
          </p:cNvCxnSpPr>
          <p:nvPr/>
        </p:nvCxnSpPr>
        <p:spPr>
          <a:xfrm>
            <a:off x="3806519" y="4180564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0" idx="6"/>
            <a:endCxn id="86" idx="2"/>
          </p:cNvCxnSpPr>
          <p:nvPr/>
        </p:nvCxnSpPr>
        <p:spPr>
          <a:xfrm>
            <a:off x="4492386" y="4180564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86" idx="6"/>
          </p:cNvCxnSpPr>
          <p:nvPr/>
        </p:nvCxnSpPr>
        <p:spPr>
          <a:xfrm>
            <a:off x="5178251" y="4180564"/>
            <a:ext cx="393192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9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Pipeline </a:t>
            </a:r>
            <a:r>
              <a:rPr lang="en-US" b="1" smtClean="0">
                <a:solidFill>
                  <a:schemeClr val="accent5">
                    <a:lumMod val="75000"/>
                  </a:schemeClr>
                </a:solidFill>
              </a:rPr>
              <a:t>Linguistics in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Cilk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-P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64771" y="956452"/>
            <a:ext cx="5388594" cy="304698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pipe_while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>
                <a:latin typeface="Courier New"/>
                <a:cs typeface="Courier New"/>
              </a:rPr>
              <a:t>!done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{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latin typeface="Courier New"/>
                <a:cs typeface="Courier New"/>
              </a:rPr>
              <a:t>chunk_t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*chunk = </a:t>
            </a:r>
            <a:r>
              <a:rPr lang="en-US" sz="1600" b="1" dirty="0" err="1">
                <a:latin typeface="Courier New"/>
                <a:cs typeface="Courier New"/>
              </a:rPr>
              <a:t>get_next_chunk</a:t>
            </a:r>
            <a:r>
              <a:rPr lang="en-US" sz="1600" b="1" dirty="0">
                <a:latin typeface="Courier New"/>
                <a:cs typeface="Courier New"/>
              </a:rPr>
              <a:t>(); 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if(</a:t>
            </a:r>
            <a:r>
              <a:rPr lang="en-US" sz="1600" b="1" dirty="0">
                <a:latin typeface="Courier New"/>
                <a:cs typeface="Courier New"/>
              </a:rPr>
              <a:t>chunk == NULL) </a:t>
            </a:r>
            <a:r>
              <a:rPr lang="en-US" sz="1600" b="1" dirty="0" smtClean="0">
                <a:latin typeface="Courier New"/>
                <a:cs typeface="Courier New"/>
              </a:rPr>
              <a:t>{ done </a:t>
            </a:r>
            <a:r>
              <a:rPr lang="en-US" sz="1600" b="1" dirty="0">
                <a:latin typeface="Courier New"/>
                <a:cs typeface="Courier New"/>
              </a:rPr>
              <a:t>= true</a:t>
            </a:r>
            <a:r>
              <a:rPr lang="en-US" sz="1600" b="1" dirty="0" smtClean="0">
                <a:latin typeface="Courier New"/>
                <a:cs typeface="Courier New"/>
              </a:rPr>
              <a:t>; } 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else </a:t>
            </a:r>
            <a:r>
              <a:rPr lang="en-US" sz="1600" b="1" dirty="0">
                <a:latin typeface="Courier New"/>
                <a:cs typeface="Courier New"/>
              </a:rPr>
              <a:t>{ 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pipe_wait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(1); </a:t>
            </a:r>
            <a:endParaRPr lang="en-US" sz="1600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  chunk-&gt;</a:t>
            </a:r>
            <a:r>
              <a:rPr lang="en-US" sz="1600" b="1" dirty="0" err="1" smtClean="0">
                <a:latin typeface="Courier New"/>
                <a:cs typeface="Courier New"/>
              </a:rPr>
              <a:t>is_dup</a:t>
            </a:r>
            <a:r>
              <a:rPr lang="en-US" sz="1600" b="1" dirty="0" smtClean="0"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latin typeface="Courier New"/>
                <a:cs typeface="Courier New"/>
              </a:rPr>
              <a:t>deduplicate</a:t>
            </a:r>
            <a:r>
              <a:rPr lang="en-US" sz="1600" b="1" dirty="0">
                <a:latin typeface="Courier New"/>
                <a:cs typeface="Courier New"/>
              </a:rPr>
              <a:t>(chunk)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pipe_continue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2);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  if(!chunk-&gt;</a:t>
            </a:r>
            <a:r>
              <a:rPr lang="en-US" sz="1600" b="1" dirty="0" err="1" smtClean="0">
                <a:latin typeface="Courier New"/>
                <a:cs typeface="Courier New"/>
              </a:rPr>
              <a:t>is_dup</a:t>
            </a:r>
            <a:r>
              <a:rPr lang="en-US" sz="1600" b="1" dirty="0" smtClean="0">
                <a:latin typeface="Courier New"/>
                <a:cs typeface="Courier New"/>
              </a:rPr>
              <a:t>) compress</a:t>
            </a:r>
            <a:r>
              <a:rPr lang="en-US" sz="1600" b="1" dirty="0">
                <a:latin typeface="Courier New"/>
                <a:cs typeface="Courier New"/>
              </a:rPr>
              <a:t>(chunk); 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pipe_wait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(3);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  </a:t>
            </a:r>
            <a:r>
              <a:rPr lang="en-US" sz="1600" b="1" dirty="0" err="1" smtClean="0">
                <a:latin typeface="Courier New"/>
                <a:cs typeface="Courier New"/>
              </a:rPr>
              <a:t>write_to_file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fd_out</a:t>
            </a:r>
            <a:r>
              <a:rPr lang="en-US" sz="1600" b="1" dirty="0">
                <a:latin typeface="Courier New"/>
                <a:cs typeface="Courier New"/>
              </a:rPr>
              <a:t>, chunk</a:t>
            </a:r>
            <a:r>
              <a:rPr lang="en-US" sz="1600" b="1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}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} 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7332" y="6228223"/>
            <a:ext cx="2133600" cy="365125"/>
          </a:xfrm>
        </p:spPr>
        <p:txBody>
          <a:bodyPr/>
          <a:lstStyle/>
          <a:p>
            <a:fld id="{02953FBC-27FE-5E48-9F44-2837A2E17902}" type="slidenum">
              <a:rPr lang="en-US" smtClean="0"/>
              <a:t>13</a:t>
            </a:fld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555238" y="3916451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55238" y="5172850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55238" y="4466139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55238" y="5845795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771" y="3995898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64771" y="4537115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4771" y="5230197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4771" y="5923278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3</a:t>
            </a:r>
          </a:p>
        </p:txBody>
      </p:sp>
      <p:sp>
        <p:nvSpPr>
          <p:cNvPr id="44" name="Oval 43"/>
          <p:cNvSpPr/>
          <p:nvPr/>
        </p:nvSpPr>
        <p:spPr>
          <a:xfrm>
            <a:off x="1458288" y="4576466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45" name="Straight Arrow Connector 44"/>
          <p:cNvCxnSpPr>
            <a:stCxn id="53" idx="4"/>
            <a:endCxn id="44" idx="0"/>
          </p:cNvCxnSpPr>
          <p:nvPr/>
        </p:nvCxnSpPr>
        <p:spPr>
          <a:xfrm>
            <a:off x="1603603" y="4325879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4" idx="4"/>
            <a:endCxn id="56" idx="0"/>
          </p:cNvCxnSpPr>
          <p:nvPr/>
        </p:nvCxnSpPr>
        <p:spPr>
          <a:xfrm>
            <a:off x="1603603" y="4867096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1458288" y="403524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54" name="Straight Arrow Connector 53"/>
          <p:cNvCxnSpPr>
            <a:stCxn id="56" idx="4"/>
            <a:endCxn id="55" idx="0"/>
          </p:cNvCxnSpPr>
          <p:nvPr/>
        </p:nvCxnSpPr>
        <p:spPr>
          <a:xfrm>
            <a:off x="1603603" y="5712043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1458288" y="596262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1306423" y="5117683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2144155" y="4576466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58" name="Straight Arrow Connector 57"/>
          <p:cNvCxnSpPr>
            <a:stCxn id="60" idx="4"/>
            <a:endCxn id="57" idx="0"/>
          </p:cNvCxnSpPr>
          <p:nvPr/>
        </p:nvCxnSpPr>
        <p:spPr>
          <a:xfrm>
            <a:off x="2289470" y="4325879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7" idx="4"/>
            <a:endCxn id="63" idx="0"/>
          </p:cNvCxnSpPr>
          <p:nvPr/>
        </p:nvCxnSpPr>
        <p:spPr>
          <a:xfrm>
            <a:off x="2289470" y="4867096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144155" y="403524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61" name="Straight Arrow Connector 60"/>
          <p:cNvCxnSpPr>
            <a:stCxn id="63" idx="4"/>
            <a:endCxn id="62" idx="0"/>
          </p:cNvCxnSpPr>
          <p:nvPr/>
        </p:nvCxnSpPr>
        <p:spPr>
          <a:xfrm>
            <a:off x="2289470" y="5712043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144155" y="596262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1992290" y="5117683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2830022" y="4576466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65" name="Straight Arrow Connector 64"/>
          <p:cNvCxnSpPr>
            <a:stCxn id="67" idx="4"/>
            <a:endCxn id="64" idx="0"/>
          </p:cNvCxnSpPr>
          <p:nvPr/>
        </p:nvCxnSpPr>
        <p:spPr>
          <a:xfrm>
            <a:off x="2975337" y="4325879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4"/>
            <a:endCxn id="107" idx="0"/>
          </p:cNvCxnSpPr>
          <p:nvPr/>
        </p:nvCxnSpPr>
        <p:spPr>
          <a:xfrm>
            <a:off x="2975337" y="4867096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830022" y="403524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68" name="Straight Arrow Connector 67"/>
          <p:cNvCxnSpPr>
            <a:stCxn id="107" idx="4"/>
            <a:endCxn id="69" idx="0"/>
          </p:cNvCxnSpPr>
          <p:nvPr/>
        </p:nvCxnSpPr>
        <p:spPr>
          <a:xfrm>
            <a:off x="2975337" y="5560178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2830022" y="596262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3515889" y="4576466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71" name="Straight Arrow Connector 70"/>
          <p:cNvCxnSpPr>
            <a:stCxn id="73" idx="4"/>
            <a:endCxn id="70" idx="0"/>
          </p:cNvCxnSpPr>
          <p:nvPr/>
        </p:nvCxnSpPr>
        <p:spPr>
          <a:xfrm>
            <a:off x="3661204" y="4325879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0" idx="4"/>
            <a:endCxn id="76" idx="0"/>
          </p:cNvCxnSpPr>
          <p:nvPr/>
        </p:nvCxnSpPr>
        <p:spPr>
          <a:xfrm>
            <a:off x="3661204" y="4867096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515889" y="403524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74" name="Straight Arrow Connector 73"/>
          <p:cNvCxnSpPr>
            <a:stCxn id="76" idx="4"/>
            <a:endCxn id="75" idx="0"/>
          </p:cNvCxnSpPr>
          <p:nvPr/>
        </p:nvCxnSpPr>
        <p:spPr>
          <a:xfrm>
            <a:off x="3661204" y="5712043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3515889" y="596262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3364024" y="5117683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4201756" y="4576466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78" name="Straight Arrow Connector 77"/>
          <p:cNvCxnSpPr>
            <a:stCxn id="80" idx="4"/>
            <a:endCxn id="77" idx="0"/>
          </p:cNvCxnSpPr>
          <p:nvPr/>
        </p:nvCxnSpPr>
        <p:spPr>
          <a:xfrm>
            <a:off x="4347071" y="4325879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7" idx="4"/>
            <a:endCxn id="108" idx="0"/>
          </p:cNvCxnSpPr>
          <p:nvPr/>
        </p:nvCxnSpPr>
        <p:spPr>
          <a:xfrm>
            <a:off x="4347071" y="4867096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4201756" y="403524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81" name="Straight Arrow Connector 80"/>
          <p:cNvCxnSpPr>
            <a:stCxn id="108" idx="4"/>
            <a:endCxn id="82" idx="0"/>
          </p:cNvCxnSpPr>
          <p:nvPr/>
        </p:nvCxnSpPr>
        <p:spPr>
          <a:xfrm>
            <a:off x="4347071" y="5560178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4201756" y="596262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4887621" y="4576466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84" name="Straight Arrow Connector 83"/>
          <p:cNvCxnSpPr>
            <a:stCxn id="86" idx="4"/>
            <a:endCxn id="83" idx="0"/>
          </p:cNvCxnSpPr>
          <p:nvPr/>
        </p:nvCxnSpPr>
        <p:spPr>
          <a:xfrm>
            <a:off x="5032936" y="4325879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3" idx="4"/>
            <a:endCxn id="109" idx="0"/>
          </p:cNvCxnSpPr>
          <p:nvPr/>
        </p:nvCxnSpPr>
        <p:spPr>
          <a:xfrm>
            <a:off x="5032936" y="4867096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4887621" y="403524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87" name="Straight Arrow Connector 86"/>
          <p:cNvCxnSpPr>
            <a:stCxn id="109" idx="4"/>
            <a:endCxn id="88" idx="0"/>
          </p:cNvCxnSpPr>
          <p:nvPr/>
        </p:nvCxnSpPr>
        <p:spPr>
          <a:xfrm>
            <a:off x="5032936" y="5560178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4887621" y="5962629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2830022" y="526954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4201756" y="526954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4887621" y="526954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2493513" y="6265373"/>
            <a:ext cx="1689389" cy="369332"/>
            <a:chOff x="234663" y="2490311"/>
            <a:chExt cx="1689389" cy="369332"/>
          </a:xfrm>
        </p:grpSpPr>
        <p:cxnSp>
          <p:nvCxnSpPr>
            <p:cNvPr id="116" name="Straight Arrow Connector 115"/>
            <p:cNvCxnSpPr/>
            <p:nvPr/>
          </p:nvCxnSpPr>
          <p:spPr>
            <a:xfrm>
              <a:off x="234663" y="2717353"/>
              <a:ext cx="30927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498304" y="2490311"/>
              <a:ext cx="1425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: </a:t>
              </a:r>
              <a:r>
                <a:rPr lang="en-US" b="1" dirty="0" smtClean="0">
                  <a:solidFill>
                    <a:srgbClr val="FF0000"/>
                  </a:solidFill>
                </a:rPr>
                <a:t>cross edge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781587" y="1510450"/>
            <a:ext cx="2933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These keywords denote the </a:t>
            </a:r>
            <a:r>
              <a:rPr lang="en-US" sz="2200" b="1" dirty="0">
                <a:solidFill>
                  <a:srgbClr val="FF0000"/>
                </a:solidFill>
              </a:rPr>
              <a:t>logical parallelism</a:t>
            </a:r>
            <a:r>
              <a:rPr lang="en-US" sz="2200" dirty="0"/>
              <a:t> of the computation.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46329" y="3484234"/>
            <a:ext cx="2173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pipe_while</a:t>
            </a:r>
            <a:r>
              <a:rPr lang="en-US" dirty="0"/>
              <a:t> enforces that stage 0 executes serially.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6329" y="4580883"/>
            <a:ext cx="2257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pipe_wait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(1)</a:t>
            </a:r>
            <a:r>
              <a:rPr lang="en-US" dirty="0" smtClean="0"/>
              <a:t> enforces </a:t>
            </a:r>
            <a:r>
              <a:rPr lang="en-US" dirty="0"/>
              <a:t>c</a:t>
            </a:r>
            <a:r>
              <a:rPr lang="en-US" dirty="0" smtClean="0"/>
              <a:t>ross edges across stage 1.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646329" y="5670018"/>
            <a:ext cx="2257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pipe_wait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(3)</a:t>
            </a:r>
            <a:r>
              <a:rPr lang="en-US" dirty="0" smtClean="0"/>
              <a:t> enforces </a:t>
            </a:r>
            <a:r>
              <a:rPr lang="en-US" dirty="0"/>
              <a:t>c</a:t>
            </a:r>
            <a:r>
              <a:rPr lang="en-US" dirty="0" smtClean="0"/>
              <a:t>ross edges across stage 3.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32" idx="3"/>
            <a:endCxn id="9" idx="1"/>
          </p:cNvCxnSpPr>
          <p:nvPr/>
        </p:nvCxnSpPr>
        <p:spPr>
          <a:xfrm flipV="1">
            <a:off x="5936238" y="3945899"/>
            <a:ext cx="710091" cy="14752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10" idx="1"/>
          </p:cNvCxnSpPr>
          <p:nvPr/>
        </p:nvCxnSpPr>
        <p:spPr>
          <a:xfrm>
            <a:off x="5936238" y="4721781"/>
            <a:ext cx="710091" cy="320767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38" idx="3"/>
            <a:endCxn id="113" idx="1"/>
          </p:cNvCxnSpPr>
          <p:nvPr/>
        </p:nvCxnSpPr>
        <p:spPr>
          <a:xfrm>
            <a:off x="5936238" y="6022767"/>
            <a:ext cx="710091" cy="10891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76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9" grpId="0"/>
      <p:bldP spid="10" grpId="0"/>
      <p:bldP spid="1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9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The Pipeline </a:t>
            </a:r>
            <a:r>
              <a:rPr lang="en-US" b="1" dirty="0">
                <a:solidFill>
                  <a:srgbClr val="31859C"/>
                </a:solidFill>
              </a:rPr>
              <a:t>Linguistics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Cilk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-P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905934" y="1276165"/>
            <a:ext cx="6460068" cy="44012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fd_out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>
                <a:latin typeface="Courier New"/>
                <a:cs typeface="Courier New"/>
              </a:rPr>
              <a:t>open_output_file</a:t>
            </a:r>
            <a:r>
              <a:rPr lang="en-US" sz="2000" b="1" dirty="0">
                <a:latin typeface="Courier New"/>
                <a:cs typeface="Courier New"/>
              </a:rPr>
              <a:t>(); </a:t>
            </a:r>
          </a:p>
          <a:p>
            <a:r>
              <a:rPr lang="en-US" sz="2000" b="1" dirty="0" err="1" smtClean="0">
                <a:latin typeface="Courier New"/>
                <a:cs typeface="Courier New"/>
              </a:rPr>
              <a:t>bool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done = false; </a:t>
            </a:r>
          </a:p>
          <a:p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pipe_while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>
                <a:latin typeface="Courier New"/>
                <a:cs typeface="Courier New"/>
              </a:rPr>
              <a:t>!done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{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chunk_t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*chunk = </a:t>
            </a:r>
            <a:r>
              <a:rPr lang="en-US" sz="2000" b="1" dirty="0" err="1">
                <a:latin typeface="Courier New"/>
                <a:cs typeface="Courier New"/>
              </a:rPr>
              <a:t>get_next_chunk</a:t>
            </a:r>
            <a:r>
              <a:rPr lang="en-US" sz="2000" b="1" dirty="0">
                <a:latin typeface="Courier New"/>
                <a:cs typeface="Courier New"/>
              </a:rPr>
              <a:t>(); 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	if(</a:t>
            </a:r>
            <a:r>
              <a:rPr lang="en-US" sz="2000" b="1" dirty="0">
                <a:latin typeface="Courier New"/>
                <a:cs typeface="Courier New"/>
              </a:rPr>
              <a:t>chunk == NULL) </a:t>
            </a:r>
            <a:r>
              <a:rPr lang="en-US" sz="2000" b="1" dirty="0" smtClean="0">
                <a:latin typeface="Courier New"/>
                <a:cs typeface="Courier New"/>
              </a:rPr>
              <a:t>{ done </a:t>
            </a:r>
            <a:r>
              <a:rPr lang="en-US" sz="2000" b="1" dirty="0">
                <a:latin typeface="Courier New"/>
                <a:cs typeface="Courier New"/>
              </a:rPr>
              <a:t>= true</a:t>
            </a:r>
            <a:r>
              <a:rPr lang="en-US" sz="2000" b="1" dirty="0" smtClean="0">
                <a:latin typeface="Courier New"/>
                <a:cs typeface="Courier New"/>
              </a:rPr>
              <a:t>; } 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else </a:t>
            </a:r>
            <a:r>
              <a:rPr lang="en-US" sz="2000" b="1" dirty="0">
                <a:latin typeface="Courier New"/>
                <a:cs typeface="Courier New"/>
              </a:rPr>
              <a:t>{ 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	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pipe_wait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(1);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chunk-&gt;</a:t>
            </a:r>
            <a:r>
              <a:rPr lang="en-US" sz="2000" b="1" dirty="0" err="1" smtClean="0">
                <a:latin typeface="Courier New"/>
                <a:cs typeface="Courier New"/>
              </a:rPr>
              <a:t>is_dup</a:t>
            </a:r>
            <a:r>
              <a:rPr lang="en-US" sz="2000" b="1" dirty="0" smtClean="0">
                <a:latin typeface="Courier New"/>
                <a:cs typeface="Courier New"/>
              </a:rPr>
              <a:t> = </a:t>
            </a:r>
            <a:r>
              <a:rPr lang="en-US" sz="2000" b="1" dirty="0" err="1" smtClean="0">
                <a:latin typeface="Courier New"/>
                <a:cs typeface="Courier New"/>
              </a:rPr>
              <a:t>deduplicate</a:t>
            </a:r>
            <a:r>
              <a:rPr lang="en-US" sz="2000" b="1" dirty="0">
                <a:latin typeface="Courier New"/>
                <a:cs typeface="Courier New"/>
              </a:rPr>
              <a:t>(chunk)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pipe_continue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2); </a:t>
            </a:r>
            <a:endParaRPr lang="en-US" sz="2000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if(!chunk-&gt;</a:t>
            </a:r>
            <a:r>
              <a:rPr lang="en-US" sz="2000" b="1" dirty="0" err="1" smtClean="0">
                <a:latin typeface="Courier New"/>
                <a:cs typeface="Courier New"/>
              </a:rPr>
              <a:t>is_dup</a:t>
            </a:r>
            <a:r>
              <a:rPr lang="en-US" sz="2000" b="1" dirty="0" smtClean="0">
                <a:latin typeface="Courier New"/>
                <a:cs typeface="Courier New"/>
              </a:rPr>
              <a:t>) compress</a:t>
            </a:r>
            <a:r>
              <a:rPr lang="en-US" sz="2000" b="1" dirty="0">
                <a:latin typeface="Courier New"/>
                <a:cs typeface="Courier New"/>
              </a:rPr>
              <a:t>(chunk); 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pipe_wait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(3); </a:t>
            </a:r>
            <a:endParaRPr lang="en-US" sz="2000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write_to_file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fd_out</a:t>
            </a:r>
            <a:r>
              <a:rPr lang="en-US" sz="2000" b="1" dirty="0">
                <a:latin typeface="Courier New"/>
                <a:cs typeface="Courier New"/>
              </a:rPr>
              <a:t>, chunk</a:t>
            </a:r>
            <a:r>
              <a:rPr lang="en-US" sz="2000" b="1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} 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5934" y="5677370"/>
            <a:ext cx="7755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keywords have </a:t>
            </a:r>
            <a:r>
              <a:rPr lang="en-US" sz="2000" b="1" dirty="0" smtClean="0">
                <a:solidFill>
                  <a:srgbClr val="FF0000"/>
                </a:solidFill>
              </a:rPr>
              <a:t>serial semantics </a:t>
            </a:r>
            <a:r>
              <a:rPr lang="en-US" sz="2000" dirty="0" smtClean="0"/>
              <a:t>— when elided or replaced with its serial counterpart, a legal serial code results, whose semantics is one of the legal interpretation of the parallel code </a:t>
            </a:r>
            <a:r>
              <a:rPr lang="en-US" dirty="0" smtClean="0"/>
              <a:t>[FLR98]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067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6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On-the-Fly Pipelining of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264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431" y="942411"/>
            <a:ext cx="8589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 program controls the execution of </a:t>
            </a:r>
            <a:r>
              <a:rPr lang="en-US" sz="2000" b="1" dirty="0" err="1">
                <a:latin typeface="Courier New"/>
                <a:cs typeface="Courier New"/>
              </a:rPr>
              <a:t>pipe_wait</a:t>
            </a:r>
            <a:r>
              <a:rPr lang="en-US" sz="2200" dirty="0"/>
              <a:t> and </a:t>
            </a:r>
            <a:r>
              <a:rPr lang="en-US" sz="2000" b="1" dirty="0" err="1">
                <a:latin typeface="Courier New"/>
                <a:cs typeface="Courier New"/>
              </a:rPr>
              <a:t>pipe_continue</a:t>
            </a:r>
            <a:r>
              <a:rPr lang="en-US" sz="2200" dirty="0"/>
              <a:t> statements, thus supporting </a:t>
            </a:r>
            <a:r>
              <a:rPr lang="en-US" sz="2200" b="1" i="1" dirty="0">
                <a:solidFill>
                  <a:srgbClr val="FF0000"/>
                </a:solidFill>
              </a:rPr>
              <a:t>on-the-fly </a:t>
            </a:r>
            <a:r>
              <a:rPr lang="en-US" sz="2200" dirty="0"/>
              <a:t>pipeline parallelism.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69349" y="1820170"/>
            <a:ext cx="5227942" cy="4689546"/>
            <a:chOff x="969349" y="1269841"/>
            <a:chExt cx="5227942" cy="4689546"/>
          </a:xfrm>
        </p:grpSpPr>
        <p:sp>
          <p:nvSpPr>
            <p:cNvPr id="84" name="Rounded Rectangle 83"/>
            <p:cNvSpPr/>
            <p:nvPr/>
          </p:nvSpPr>
          <p:spPr>
            <a:xfrm>
              <a:off x="969349" y="190385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96934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urier"/>
                  <a:cs typeface="Courier"/>
                </a:rPr>
                <a:t>I</a:t>
              </a:r>
            </a:p>
          </p:txBody>
        </p:sp>
        <p:cxnSp>
          <p:nvCxnSpPr>
            <p:cNvPr id="86" name="Straight Arrow Connector 85"/>
            <p:cNvCxnSpPr>
              <a:stCxn id="85" idx="4"/>
              <a:endCxn id="84" idx="0"/>
            </p:cNvCxnSpPr>
            <p:nvPr/>
          </p:nvCxnSpPr>
          <p:spPr>
            <a:xfrm>
              <a:off x="1099524" y="1530191"/>
              <a:ext cx="0" cy="373662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ounded Rectangle 86"/>
            <p:cNvSpPr/>
            <p:nvPr/>
          </p:nvSpPr>
          <p:spPr>
            <a:xfrm>
              <a:off x="969349" y="217167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Arrow Connector 87"/>
            <p:cNvCxnSpPr>
              <a:stCxn id="84" idx="2"/>
              <a:endCxn id="87" idx="0"/>
            </p:cNvCxnSpPr>
            <p:nvPr/>
          </p:nvCxnSpPr>
          <p:spPr>
            <a:xfrm>
              <a:off x="1099524" y="201815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ounded Rectangle 88"/>
            <p:cNvSpPr/>
            <p:nvPr/>
          </p:nvSpPr>
          <p:spPr>
            <a:xfrm>
              <a:off x="969349" y="243949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>
              <a:stCxn id="87" idx="2"/>
              <a:endCxn id="89" idx="0"/>
            </p:cNvCxnSpPr>
            <p:nvPr/>
          </p:nvCxnSpPr>
          <p:spPr>
            <a:xfrm>
              <a:off x="1099524" y="228597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ounded Rectangle 90"/>
            <p:cNvSpPr/>
            <p:nvPr/>
          </p:nvSpPr>
          <p:spPr>
            <a:xfrm>
              <a:off x="969349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>
              <a:stCxn id="89" idx="2"/>
              <a:endCxn id="91" idx="0"/>
            </p:cNvCxnSpPr>
            <p:nvPr/>
          </p:nvCxnSpPr>
          <p:spPr>
            <a:xfrm>
              <a:off x="1099524" y="255379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91" idx="2"/>
              <a:endCxn id="355" idx="0"/>
            </p:cNvCxnSpPr>
            <p:nvPr/>
          </p:nvCxnSpPr>
          <p:spPr>
            <a:xfrm>
              <a:off x="1099524" y="2821616"/>
              <a:ext cx="365" cy="302347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5" idx="6"/>
            </p:cNvCxnSpPr>
            <p:nvPr/>
          </p:nvCxnSpPr>
          <p:spPr>
            <a:xfrm>
              <a:off x="1229699" y="1400016"/>
              <a:ext cx="232569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87" idx="3"/>
            </p:cNvCxnSpPr>
            <p:nvPr/>
          </p:nvCxnSpPr>
          <p:spPr>
            <a:xfrm>
              <a:off x="1229699" y="2228824"/>
              <a:ext cx="24478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89" idx="3"/>
            </p:cNvCxnSpPr>
            <p:nvPr/>
          </p:nvCxnSpPr>
          <p:spPr>
            <a:xfrm>
              <a:off x="1229699" y="2496645"/>
              <a:ext cx="24478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91" idx="3"/>
              <a:endCxn id="107" idx="1"/>
            </p:cNvCxnSpPr>
            <p:nvPr/>
          </p:nvCxnSpPr>
          <p:spPr>
            <a:xfrm>
              <a:off x="1229699" y="2764466"/>
              <a:ext cx="24716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1099524" y="3032287"/>
              <a:ext cx="374956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1476860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1476860" y="217167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Arrow Connector 103"/>
            <p:cNvCxnSpPr>
              <a:stCxn id="102" idx="4"/>
              <a:endCxn id="103" idx="0"/>
            </p:cNvCxnSpPr>
            <p:nvPr/>
          </p:nvCxnSpPr>
          <p:spPr>
            <a:xfrm>
              <a:off x="1607035" y="1530191"/>
              <a:ext cx="0" cy="641483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ounded Rectangle 104"/>
            <p:cNvSpPr/>
            <p:nvPr/>
          </p:nvSpPr>
          <p:spPr>
            <a:xfrm>
              <a:off x="1476860" y="243949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Arrow Connector 105"/>
            <p:cNvCxnSpPr>
              <a:stCxn id="103" idx="2"/>
              <a:endCxn id="105" idx="0"/>
            </p:cNvCxnSpPr>
            <p:nvPr/>
          </p:nvCxnSpPr>
          <p:spPr>
            <a:xfrm>
              <a:off x="1607035" y="228597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>
              <a:off x="1476860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>
              <a:stCxn id="105" idx="2"/>
              <a:endCxn id="107" idx="0"/>
            </p:cNvCxnSpPr>
            <p:nvPr/>
          </p:nvCxnSpPr>
          <p:spPr>
            <a:xfrm>
              <a:off x="1607035" y="255379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ounded Rectangle 108"/>
            <p:cNvSpPr/>
            <p:nvPr/>
          </p:nvSpPr>
          <p:spPr>
            <a:xfrm>
              <a:off x="1476860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Arrow Connector 109"/>
            <p:cNvCxnSpPr>
              <a:stCxn id="107" idx="2"/>
              <a:endCxn id="109" idx="0"/>
            </p:cNvCxnSpPr>
            <p:nvPr/>
          </p:nvCxnSpPr>
          <p:spPr>
            <a:xfrm>
              <a:off x="1607035" y="2821616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09" idx="2"/>
              <a:endCxn id="357" idx="0"/>
            </p:cNvCxnSpPr>
            <p:nvPr/>
          </p:nvCxnSpPr>
          <p:spPr>
            <a:xfrm>
              <a:off x="1607035" y="3089437"/>
              <a:ext cx="365" cy="275565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102" idx="6"/>
            </p:cNvCxnSpPr>
            <p:nvPr/>
          </p:nvCxnSpPr>
          <p:spPr>
            <a:xfrm flipV="1">
              <a:off x="1737210" y="1400015"/>
              <a:ext cx="232569" cy="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05" idx="3"/>
            </p:cNvCxnSpPr>
            <p:nvPr/>
          </p:nvCxnSpPr>
          <p:spPr>
            <a:xfrm>
              <a:off x="1737210" y="2496645"/>
              <a:ext cx="24478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107" idx="3"/>
              <a:endCxn id="123" idx="1"/>
            </p:cNvCxnSpPr>
            <p:nvPr/>
          </p:nvCxnSpPr>
          <p:spPr>
            <a:xfrm>
              <a:off x="1737210" y="2764466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109" idx="3"/>
              <a:endCxn id="125" idx="1"/>
            </p:cNvCxnSpPr>
            <p:nvPr/>
          </p:nvCxnSpPr>
          <p:spPr>
            <a:xfrm>
              <a:off x="1737210" y="3032287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endCxn id="127" idx="1"/>
            </p:cNvCxnSpPr>
            <p:nvPr/>
          </p:nvCxnSpPr>
          <p:spPr>
            <a:xfrm>
              <a:off x="1604654" y="3300108"/>
              <a:ext cx="367506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1972160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1972160" y="243949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Arrow Connector 121"/>
            <p:cNvCxnSpPr>
              <a:stCxn id="120" idx="4"/>
              <a:endCxn id="121" idx="0"/>
            </p:cNvCxnSpPr>
            <p:nvPr/>
          </p:nvCxnSpPr>
          <p:spPr>
            <a:xfrm>
              <a:off x="2102335" y="1530191"/>
              <a:ext cx="0" cy="90930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ed Rectangle 122"/>
            <p:cNvSpPr/>
            <p:nvPr/>
          </p:nvSpPr>
          <p:spPr>
            <a:xfrm>
              <a:off x="1972160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Arrow Connector 123"/>
            <p:cNvCxnSpPr>
              <a:stCxn id="121" idx="2"/>
              <a:endCxn id="123" idx="0"/>
            </p:cNvCxnSpPr>
            <p:nvPr/>
          </p:nvCxnSpPr>
          <p:spPr>
            <a:xfrm>
              <a:off x="2102335" y="255379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ounded Rectangle 124"/>
            <p:cNvSpPr/>
            <p:nvPr/>
          </p:nvSpPr>
          <p:spPr>
            <a:xfrm>
              <a:off x="1972160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Arrow Connector 125"/>
            <p:cNvCxnSpPr>
              <a:stCxn id="123" idx="2"/>
              <a:endCxn id="125" idx="0"/>
            </p:cNvCxnSpPr>
            <p:nvPr/>
          </p:nvCxnSpPr>
          <p:spPr>
            <a:xfrm>
              <a:off x="2102335" y="2821616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ounded Rectangle 126"/>
            <p:cNvSpPr/>
            <p:nvPr/>
          </p:nvSpPr>
          <p:spPr>
            <a:xfrm>
              <a:off x="1972160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Arrow Connector 127"/>
            <p:cNvCxnSpPr>
              <a:stCxn id="125" idx="2"/>
              <a:endCxn id="127" idx="0"/>
            </p:cNvCxnSpPr>
            <p:nvPr/>
          </p:nvCxnSpPr>
          <p:spPr>
            <a:xfrm>
              <a:off x="2102335" y="3089437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27" idx="2"/>
              <a:endCxn id="359" idx="0"/>
            </p:cNvCxnSpPr>
            <p:nvPr/>
          </p:nvCxnSpPr>
          <p:spPr>
            <a:xfrm>
              <a:off x="2102335" y="3357258"/>
              <a:ext cx="365" cy="2487829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20" idx="6"/>
            </p:cNvCxnSpPr>
            <p:nvPr/>
          </p:nvCxnSpPr>
          <p:spPr>
            <a:xfrm>
              <a:off x="2232510" y="1400016"/>
              <a:ext cx="232569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23" idx="3"/>
              <a:endCxn id="139" idx="1"/>
            </p:cNvCxnSpPr>
            <p:nvPr/>
          </p:nvCxnSpPr>
          <p:spPr>
            <a:xfrm>
              <a:off x="2232510" y="2764466"/>
              <a:ext cx="23733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5" idx="3"/>
              <a:endCxn id="141" idx="1"/>
            </p:cNvCxnSpPr>
            <p:nvPr/>
          </p:nvCxnSpPr>
          <p:spPr>
            <a:xfrm>
              <a:off x="2232510" y="3032287"/>
              <a:ext cx="23733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27" idx="3"/>
              <a:endCxn id="143" idx="1"/>
            </p:cNvCxnSpPr>
            <p:nvPr/>
          </p:nvCxnSpPr>
          <p:spPr>
            <a:xfrm>
              <a:off x="2232510" y="3300108"/>
              <a:ext cx="23733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endCxn id="145" idx="1"/>
            </p:cNvCxnSpPr>
            <p:nvPr/>
          </p:nvCxnSpPr>
          <p:spPr>
            <a:xfrm>
              <a:off x="2099954" y="3567929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/>
            <p:nvPr/>
          </p:nvSpPr>
          <p:spPr>
            <a:xfrm>
              <a:off x="24650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2469841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Arrow Connector 139"/>
            <p:cNvCxnSpPr>
              <a:stCxn id="138" idx="4"/>
              <a:endCxn id="139" idx="0"/>
            </p:cNvCxnSpPr>
            <p:nvPr/>
          </p:nvCxnSpPr>
          <p:spPr>
            <a:xfrm>
              <a:off x="2595254" y="1530191"/>
              <a:ext cx="4762" cy="1177125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ounded Rectangle 140"/>
            <p:cNvSpPr/>
            <p:nvPr/>
          </p:nvSpPr>
          <p:spPr>
            <a:xfrm>
              <a:off x="2469841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Arrow Connector 141"/>
            <p:cNvCxnSpPr>
              <a:stCxn id="139" idx="2"/>
              <a:endCxn id="141" idx="0"/>
            </p:cNvCxnSpPr>
            <p:nvPr/>
          </p:nvCxnSpPr>
          <p:spPr>
            <a:xfrm>
              <a:off x="2600016" y="2821617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2469841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Arrow Connector 143"/>
            <p:cNvCxnSpPr>
              <a:stCxn id="141" idx="2"/>
              <a:endCxn id="143" idx="0"/>
            </p:cNvCxnSpPr>
            <p:nvPr/>
          </p:nvCxnSpPr>
          <p:spPr>
            <a:xfrm>
              <a:off x="2600016" y="3089438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ounded Rectangle 144"/>
            <p:cNvSpPr/>
            <p:nvPr/>
          </p:nvSpPr>
          <p:spPr>
            <a:xfrm>
              <a:off x="24698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Arrow Connector 145"/>
            <p:cNvCxnSpPr>
              <a:stCxn id="143" idx="2"/>
              <a:endCxn id="145" idx="0"/>
            </p:cNvCxnSpPr>
            <p:nvPr/>
          </p:nvCxnSpPr>
          <p:spPr>
            <a:xfrm>
              <a:off x="2600016" y="3357259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138" idx="6"/>
            </p:cNvCxnSpPr>
            <p:nvPr/>
          </p:nvCxnSpPr>
          <p:spPr>
            <a:xfrm>
              <a:off x="27254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145" idx="2"/>
              <a:endCxn id="361" idx="0"/>
            </p:cNvCxnSpPr>
            <p:nvPr/>
          </p:nvCxnSpPr>
          <p:spPr>
            <a:xfrm>
              <a:off x="2600016" y="3625079"/>
              <a:ext cx="0" cy="2220008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Oval 151"/>
            <p:cNvSpPr/>
            <p:nvPr/>
          </p:nvSpPr>
          <p:spPr>
            <a:xfrm>
              <a:off x="29603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2965141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54" name="Straight Arrow Connector 153"/>
            <p:cNvCxnSpPr>
              <a:stCxn id="152" idx="4"/>
              <a:endCxn id="153" idx="0"/>
            </p:cNvCxnSpPr>
            <p:nvPr/>
          </p:nvCxnSpPr>
          <p:spPr>
            <a:xfrm>
              <a:off x="3090554" y="1530191"/>
              <a:ext cx="4762" cy="1444946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ounded Rectangle 154"/>
            <p:cNvSpPr/>
            <p:nvPr/>
          </p:nvSpPr>
          <p:spPr>
            <a:xfrm>
              <a:off x="2965141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Arrow Connector 155"/>
            <p:cNvCxnSpPr>
              <a:stCxn id="153" idx="2"/>
              <a:endCxn id="155" idx="0"/>
            </p:cNvCxnSpPr>
            <p:nvPr/>
          </p:nvCxnSpPr>
          <p:spPr>
            <a:xfrm>
              <a:off x="3095316" y="3089438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Rounded Rectangle 156"/>
            <p:cNvSpPr/>
            <p:nvPr/>
          </p:nvSpPr>
          <p:spPr>
            <a:xfrm>
              <a:off x="29651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Arrow Connector 157"/>
            <p:cNvCxnSpPr>
              <a:stCxn id="155" idx="2"/>
              <a:endCxn id="157" idx="0"/>
            </p:cNvCxnSpPr>
            <p:nvPr/>
          </p:nvCxnSpPr>
          <p:spPr>
            <a:xfrm>
              <a:off x="3095316" y="3357259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ounded Rectangle 158"/>
            <p:cNvSpPr/>
            <p:nvPr/>
          </p:nvSpPr>
          <p:spPr>
            <a:xfrm>
              <a:off x="29651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Arrow Connector 159"/>
            <p:cNvCxnSpPr>
              <a:stCxn id="157" idx="2"/>
              <a:endCxn id="159" idx="0"/>
            </p:cNvCxnSpPr>
            <p:nvPr/>
          </p:nvCxnSpPr>
          <p:spPr>
            <a:xfrm>
              <a:off x="3095316" y="3625080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>
              <a:stCxn id="152" idx="6"/>
            </p:cNvCxnSpPr>
            <p:nvPr/>
          </p:nvCxnSpPr>
          <p:spPr>
            <a:xfrm>
              <a:off x="32207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155" idx="3"/>
              <a:endCxn id="171" idx="1"/>
            </p:cNvCxnSpPr>
            <p:nvPr/>
          </p:nvCxnSpPr>
          <p:spPr>
            <a:xfrm>
              <a:off x="3225491" y="3300108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57" idx="3"/>
              <a:endCxn id="173" idx="1"/>
            </p:cNvCxnSpPr>
            <p:nvPr/>
          </p:nvCxnSpPr>
          <p:spPr>
            <a:xfrm>
              <a:off x="3225491" y="3567929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>
              <a:stCxn id="159" idx="3"/>
              <a:endCxn id="175" idx="1"/>
            </p:cNvCxnSpPr>
            <p:nvPr/>
          </p:nvCxnSpPr>
          <p:spPr>
            <a:xfrm>
              <a:off x="3225491" y="3835750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59" idx="2"/>
              <a:endCxn id="363" idx="0"/>
            </p:cNvCxnSpPr>
            <p:nvPr/>
          </p:nvCxnSpPr>
          <p:spPr>
            <a:xfrm>
              <a:off x="3095316" y="3892900"/>
              <a:ext cx="0" cy="195218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endCxn id="182" idx="1"/>
            </p:cNvCxnSpPr>
            <p:nvPr/>
          </p:nvCxnSpPr>
          <p:spPr>
            <a:xfrm>
              <a:off x="3090554" y="4103571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Oval 169"/>
            <p:cNvSpPr/>
            <p:nvPr/>
          </p:nvSpPr>
          <p:spPr>
            <a:xfrm>
              <a:off x="34556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3460441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72" name="Straight Arrow Connector 171"/>
            <p:cNvCxnSpPr>
              <a:stCxn id="170" idx="4"/>
              <a:endCxn id="171" idx="0"/>
            </p:cNvCxnSpPr>
            <p:nvPr/>
          </p:nvCxnSpPr>
          <p:spPr>
            <a:xfrm>
              <a:off x="3585854" y="1530191"/>
              <a:ext cx="4762" cy="171276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ed Rectangle 172"/>
            <p:cNvSpPr/>
            <p:nvPr/>
          </p:nvSpPr>
          <p:spPr>
            <a:xfrm>
              <a:off x="34604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74" name="Straight Arrow Connector 173"/>
            <p:cNvCxnSpPr>
              <a:stCxn id="171" idx="2"/>
              <a:endCxn id="173" idx="0"/>
            </p:cNvCxnSpPr>
            <p:nvPr/>
          </p:nvCxnSpPr>
          <p:spPr>
            <a:xfrm>
              <a:off x="3590616" y="3357259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ounded Rectangle 174"/>
            <p:cNvSpPr/>
            <p:nvPr/>
          </p:nvSpPr>
          <p:spPr>
            <a:xfrm>
              <a:off x="34604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76" name="Straight Arrow Connector 175"/>
            <p:cNvCxnSpPr>
              <a:stCxn id="173" idx="2"/>
              <a:endCxn id="175" idx="0"/>
            </p:cNvCxnSpPr>
            <p:nvPr/>
          </p:nvCxnSpPr>
          <p:spPr>
            <a:xfrm>
              <a:off x="3590616" y="3625080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70" idx="6"/>
            </p:cNvCxnSpPr>
            <p:nvPr/>
          </p:nvCxnSpPr>
          <p:spPr>
            <a:xfrm>
              <a:off x="37160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173" idx="3"/>
              <a:endCxn id="190" idx="1"/>
            </p:cNvCxnSpPr>
            <p:nvPr/>
          </p:nvCxnSpPr>
          <p:spPr>
            <a:xfrm>
              <a:off x="3720791" y="3567929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175" idx="3"/>
              <a:endCxn id="196" idx="1"/>
            </p:cNvCxnSpPr>
            <p:nvPr/>
          </p:nvCxnSpPr>
          <p:spPr>
            <a:xfrm>
              <a:off x="3720791" y="3835750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Rounded Rectangle 181"/>
            <p:cNvSpPr/>
            <p:nvPr/>
          </p:nvSpPr>
          <p:spPr>
            <a:xfrm>
              <a:off x="34604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83" name="Straight Arrow Connector 182"/>
            <p:cNvCxnSpPr>
              <a:stCxn id="175" idx="2"/>
              <a:endCxn id="182" idx="0"/>
            </p:cNvCxnSpPr>
            <p:nvPr/>
          </p:nvCxnSpPr>
          <p:spPr>
            <a:xfrm>
              <a:off x="3590616" y="3892901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>
              <a:stCxn id="182" idx="2"/>
              <a:endCxn id="365" idx="0"/>
            </p:cNvCxnSpPr>
            <p:nvPr/>
          </p:nvCxnSpPr>
          <p:spPr>
            <a:xfrm>
              <a:off x="3590616" y="4160721"/>
              <a:ext cx="0" cy="1684366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>
              <a:stCxn id="182" idx="3"/>
              <a:endCxn id="210" idx="1"/>
            </p:cNvCxnSpPr>
            <p:nvPr/>
          </p:nvCxnSpPr>
          <p:spPr>
            <a:xfrm>
              <a:off x="3720791" y="4103571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>
              <a:endCxn id="212" idx="1"/>
            </p:cNvCxnSpPr>
            <p:nvPr/>
          </p:nvCxnSpPr>
          <p:spPr>
            <a:xfrm>
              <a:off x="3584021" y="4371392"/>
              <a:ext cx="37172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Oval 188"/>
            <p:cNvSpPr/>
            <p:nvPr/>
          </p:nvSpPr>
          <p:spPr>
            <a:xfrm>
              <a:off x="39509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39557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94" name="Straight Arrow Connector 193"/>
            <p:cNvCxnSpPr>
              <a:stCxn id="189" idx="4"/>
              <a:endCxn id="190" idx="0"/>
            </p:cNvCxnSpPr>
            <p:nvPr/>
          </p:nvCxnSpPr>
          <p:spPr>
            <a:xfrm>
              <a:off x="4081154" y="1530191"/>
              <a:ext cx="4762" cy="1980588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ounded Rectangle 195"/>
            <p:cNvSpPr/>
            <p:nvPr/>
          </p:nvSpPr>
          <p:spPr>
            <a:xfrm>
              <a:off x="39557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Arrow Connector 196"/>
            <p:cNvCxnSpPr>
              <a:stCxn id="190" idx="2"/>
              <a:endCxn id="196" idx="0"/>
            </p:cNvCxnSpPr>
            <p:nvPr/>
          </p:nvCxnSpPr>
          <p:spPr>
            <a:xfrm>
              <a:off x="4085916" y="3625080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89" idx="6"/>
            </p:cNvCxnSpPr>
            <p:nvPr/>
          </p:nvCxnSpPr>
          <p:spPr>
            <a:xfrm>
              <a:off x="42113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Rounded Rectangle 209"/>
            <p:cNvSpPr/>
            <p:nvPr/>
          </p:nvSpPr>
          <p:spPr>
            <a:xfrm>
              <a:off x="39557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Arrow Connector 210"/>
            <p:cNvCxnSpPr>
              <a:stCxn id="196" idx="2"/>
              <a:endCxn id="210" idx="0"/>
            </p:cNvCxnSpPr>
            <p:nvPr/>
          </p:nvCxnSpPr>
          <p:spPr>
            <a:xfrm>
              <a:off x="4085916" y="3892901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Rounded Rectangle 211"/>
            <p:cNvSpPr/>
            <p:nvPr/>
          </p:nvSpPr>
          <p:spPr>
            <a:xfrm>
              <a:off x="39557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Arrow Connector 212"/>
            <p:cNvCxnSpPr>
              <a:stCxn id="210" idx="2"/>
              <a:endCxn id="212" idx="0"/>
            </p:cNvCxnSpPr>
            <p:nvPr/>
          </p:nvCxnSpPr>
          <p:spPr>
            <a:xfrm>
              <a:off x="4085916" y="4160722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>
              <a:stCxn id="212" idx="2"/>
              <a:endCxn id="367" idx="0"/>
            </p:cNvCxnSpPr>
            <p:nvPr/>
          </p:nvCxnSpPr>
          <p:spPr>
            <a:xfrm>
              <a:off x="4085916" y="4428542"/>
              <a:ext cx="0" cy="1416545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Oval 220"/>
            <p:cNvSpPr/>
            <p:nvPr/>
          </p:nvSpPr>
          <p:spPr>
            <a:xfrm>
              <a:off x="44462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44510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28" name="Straight Arrow Connector 227"/>
            <p:cNvCxnSpPr>
              <a:stCxn id="221" idx="4"/>
              <a:endCxn id="227" idx="0"/>
            </p:cNvCxnSpPr>
            <p:nvPr/>
          </p:nvCxnSpPr>
          <p:spPr>
            <a:xfrm>
              <a:off x="4576454" y="1530191"/>
              <a:ext cx="4762" cy="2248409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Arrow Connector 229"/>
            <p:cNvCxnSpPr>
              <a:stCxn id="221" idx="6"/>
            </p:cNvCxnSpPr>
            <p:nvPr/>
          </p:nvCxnSpPr>
          <p:spPr>
            <a:xfrm>
              <a:off x="47066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Rounded Rectangle 243"/>
            <p:cNvSpPr/>
            <p:nvPr/>
          </p:nvSpPr>
          <p:spPr>
            <a:xfrm>
              <a:off x="44510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46" name="Straight Arrow Connector 245"/>
            <p:cNvCxnSpPr>
              <a:stCxn id="227" idx="2"/>
              <a:endCxn id="244" idx="0"/>
            </p:cNvCxnSpPr>
            <p:nvPr/>
          </p:nvCxnSpPr>
          <p:spPr>
            <a:xfrm>
              <a:off x="4581216" y="3892901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Rounded Rectangle 246"/>
            <p:cNvSpPr/>
            <p:nvPr/>
          </p:nvSpPr>
          <p:spPr>
            <a:xfrm>
              <a:off x="44510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Arrow Connector 247"/>
            <p:cNvCxnSpPr>
              <a:stCxn id="244" idx="2"/>
              <a:endCxn id="247" idx="0"/>
            </p:cNvCxnSpPr>
            <p:nvPr/>
          </p:nvCxnSpPr>
          <p:spPr>
            <a:xfrm>
              <a:off x="4581216" y="4160722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Rounded Rectangle 248"/>
            <p:cNvSpPr/>
            <p:nvPr/>
          </p:nvSpPr>
          <p:spPr>
            <a:xfrm>
              <a:off x="44510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50" name="Straight Arrow Connector 249"/>
            <p:cNvCxnSpPr>
              <a:stCxn id="247" idx="2"/>
              <a:endCxn id="249" idx="0"/>
            </p:cNvCxnSpPr>
            <p:nvPr/>
          </p:nvCxnSpPr>
          <p:spPr>
            <a:xfrm>
              <a:off x="4581216" y="442854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>
              <a:stCxn id="249" idx="2"/>
              <a:endCxn id="369" idx="0"/>
            </p:cNvCxnSpPr>
            <p:nvPr/>
          </p:nvCxnSpPr>
          <p:spPr>
            <a:xfrm>
              <a:off x="4581216" y="4696363"/>
              <a:ext cx="0" cy="114872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>
              <a:stCxn id="244" idx="3"/>
              <a:endCxn id="261" idx="1"/>
            </p:cNvCxnSpPr>
            <p:nvPr/>
          </p:nvCxnSpPr>
          <p:spPr>
            <a:xfrm>
              <a:off x="4711391" y="4103571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>
              <a:stCxn id="247" idx="3"/>
              <a:endCxn id="263" idx="1"/>
            </p:cNvCxnSpPr>
            <p:nvPr/>
          </p:nvCxnSpPr>
          <p:spPr>
            <a:xfrm>
              <a:off x="4711391" y="4371392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>
              <a:stCxn id="249" idx="3"/>
              <a:endCxn id="265" idx="1"/>
            </p:cNvCxnSpPr>
            <p:nvPr/>
          </p:nvCxnSpPr>
          <p:spPr>
            <a:xfrm>
              <a:off x="4711391" y="4639213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>
              <a:endCxn id="267" idx="1"/>
            </p:cNvCxnSpPr>
            <p:nvPr/>
          </p:nvCxnSpPr>
          <p:spPr>
            <a:xfrm>
              <a:off x="4576454" y="4907034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Oval 257"/>
            <p:cNvSpPr/>
            <p:nvPr/>
          </p:nvSpPr>
          <p:spPr>
            <a:xfrm>
              <a:off x="49415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cxnSp>
          <p:nvCxnSpPr>
            <p:cNvPr id="259" name="Straight Arrow Connector 258"/>
            <p:cNvCxnSpPr>
              <a:stCxn id="258" idx="6"/>
            </p:cNvCxnSpPr>
            <p:nvPr/>
          </p:nvCxnSpPr>
          <p:spPr>
            <a:xfrm>
              <a:off x="52019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Rounded Rectangle 260"/>
            <p:cNvSpPr/>
            <p:nvPr/>
          </p:nvSpPr>
          <p:spPr>
            <a:xfrm>
              <a:off x="49463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2" name="Straight Arrow Connector 261"/>
            <p:cNvCxnSpPr>
              <a:stCxn id="258" idx="4"/>
              <a:endCxn id="261" idx="0"/>
            </p:cNvCxnSpPr>
            <p:nvPr/>
          </p:nvCxnSpPr>
          <p:spPr>
            <a:xfrm>
              <a:off x="5071754" y="1530191"/>
              <a:ext cx="4762" cy="251623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Rounded Rectangle 262"/>
            <p:cNvSpPr/>
            <p:nvPr/>
          </p:nvSpPr>
          <p:spPr>
            <a:xfrm>
              <a:off x="49463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4" name="Straight Arrow Connector 263"/>
            <p:cNvCxnSpPr>
              <a:stCxn id="261" idx="2"/>
              <a:endCxn id="263" idx="0"/>
            </p:cNvCxnSpPr>
            <p:nvPr/>
          </p:nvCxnSpPr>
          <p:spPr>
            <a:xfrm>
              <a:off x="5076516" y="4160722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Rounded Rectangle 264"/>
            <p:cNvSpPr/>
            <p:nvPr/>
          </p:nvSpPr>
          <p:spPr>
            <a:xfrm>
              <a:off x="49463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Arrow Connector 265"/>
            <p:cNvCxnSpPr>
              <a:stCxn id="263" idx="2"/>
              <a:endCxn id="265" idx="0"/>
            </p:cNvCxnSpPr>
            <p:nvPr/>
          </p:nvCxnSpPr>
          <p:spPr>
            <a:xfrm>
              <a:off x="5076516" y="442854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Rounded Rectangle 266"/>
            <p:cNvSpPr/>
            <p:nvPr/>
          </p:nvSpPr>
          <p:spPr>
            <a:xfrm>
              <a:off x="4946341" y="484988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8" name="Straight Arrow Connector 267"/>
            <p:cNvCxnSpPr>
              <a:stCxn id="265" idx="2"/>
              <a:endCxn id="267" idx="0"/>
            </p:cNvCxnSpPr>
            <p:nvPr/>
          </p:nvCxnSpPr>
          <p:spPr>
            <a:xfrm>
              <a:off x="5076516" y="469636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Arrow Connector 270"/>
            <p:cNvCxnSpPr>
              <a:stCxn id="267" idx="2"/>
              <a:endCxn id="371" idx="0"/>
            </p:cNvCxnSpPr>
            <p:nvPr/>
          </p:nvCxnSpPr>
          <p:spPr>
            <a:xfrm>
              <a:off x="5076516" y="4964184"/>
              <a:ext cx="0" cy="880903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>
              <a:stCxn id="263" idx="3"/>
              <a:endCxn id="279" idx="1"/>
            </p:cNvCxnSpPr>
            <p:nvPr/>
          </p:nvCxnSpPr>
          <p:spPr>
            <a:xfrm>
              <a:off x="5206691" y="4371392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>
              <a:stCxn id="265" idx="3"/>
              <a:endCxn id="281" idx="1"/>
            </p:cNvCxnSpPr>
            <p:nvPr/>
          </p:nvCxnSpPr>
          <p:spPr>
            <a:xfrm>
              <a:off x="5206691" y="4639213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>
              <a:stCxn id="267" idx="3"/>
              <a:endCxn id="283" idx="1"/>
            </p:cNvCxnSpPr>
            <p:nvPr/>
          </p:nvCxnSpPr>
          <p:spPr>
            <a:xfrm>
              <a:off x="5206691" y="4907034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Arrow Connector 274"/>
            <p:cNvCxnSpPr>
              <a:endCxn id="285" idx="1"/>
            </p:cNvCxnSpPr>
            <p:nvPr/>
          </p:nvCxnSpPr>
          <p:spPr>
            <a:xfrm>
              <a:off x="5071754" y="5174855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Oval 275"/>
            <p:cNvSpPr/>
            <p:nvPr/>
          </p:nvSpPr>
          <p:spPr>
            <a:xfrm>
              <a:off x="54368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cxnSp>
          <p:nvCxnSpPr>
            <p:cNvPr id="277" name="Straight Arrow Connector 276"/>
            <p:cNvCxnSpPr>
              <a:stCxn id="276" idx="6"/>
            </p:cNvCxnSpPr>
            <p:nvPr/>
          </p:nvCxnSpPr>
          <p:spPr>
            <a:xfrm>
              <a:off x="56972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Rounded Rectangle 278"/>
            <p:cNvSpPr/>
            <p:nvPr/>
          </p:nvSpPr>
          <p:spPr>
            <a:xfrm>
              <a:off x="54416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0" name="Straight Arrow Connector 279"/>
            <p:cNvCxnSpPr>
              <a:stCxn id="276" idx="4"/>
              <a:endCxn id="279" idx="0"/>
            </p:cNvCxnSpPr>
            <p:nvPr/>
          </p:nvCxnSpPr>
          <p:spPr>
            <a:xfrm>
              <a:off x="5567054" y="1530191"/>
              <a:ext cx="4762" cy="278405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Rounded Rectangle 280"/>
            <p:cNvSpPr/>
            <p:nvPr/>
          </p:nvSpPr>
          <p:spPr>
            <a:xfrm>
              <a:off x="54416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2" name="Straight Arrow Connector 281"/>
            <p:cNvCxnSpPr>
              <a:stCxn id="279" idx="2"/>
              <a:endCxn id="281" idx="0"/>
            </p:cNvCxnSpPr>
            <p:nvPr/>
          </p:nvCxnSpPr>
          <p:spPr>
            <a:xfrm>
              <a:off x="5571816" y="442854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Rounded Rectangle 282"/>
            <p:cNvSpPr/>
            <p:nvPr/>
          </p:nvSpPr>
          <p:spPr>
            <a:xfrm>
              <a:off x="5441641" y="484988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Arrow Connector 283"/>
            <p:cNvCxnSpPr>
              <a:stCxn id="281" idx="2"/>
              <a:endCxn id="283" idx="0"/>
            </p:cNvCxnSpPr>
            <p:nvPr/>
          </p:nvCxnSpPr>
          <p:spPr>
            <a:xfrm>
              <a:off x="5571816" y="469636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5" name="Rounded Rectangle 284"/>
            <p:cNvSpPr/>
            <p:nvPr/>
          </p:nvSpPr>
          <p:spPr>
            <a:xfrm>
              <a:off x="5441641" y="511770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6" name="Straight Arrow Connector 285"/>
            <p:cNvCxnSpPr>
              <a:stCxn id="283" idx="2"/>
              <a:endCxn id="285" idx="0"/>
            </p:cNvCxnSpPr>
            <p:nvPr/>
          </p:nvCxnSpPr>
          <p:spPr>
            <a:xfrm>
              <a:off x="5571816" y="496418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/>
            <p:cNvCxnSpPr>
              <a:stCxn id="285" idx="2"/>
              <a:endCxn id="373" idx="0"/>
            </p:cNvCxnSpPr>
            <p:nvPr/>
          </p:nvCxnSpPr>
          <p:spPr>
            <a:xfrm>
              <a:off x="5571816" y="5232005"/>
              <a:ext cx="0" cy="613082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Arrow Connector 293"/>
            <p:cNvCxnSpPr>
              <a:stCxn id="281" idx="3"/>
              <a:endCxn id="308" idx="1"/>
            </p:cNvCxnSpPr>
            <p:nvPr/>
          </p:nvCxnSpPr>
          <p:spPr>
            <a:xfrm>
              <a:off x="5701991" y="4639213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/>
            <p:cNvCxnSpPr>
              <a:stCxn id="283" idx="3"/>
              <a:endCxn id="311" idx="1"/>
            </p:cNvCxnSpPr>
            <p:nvPr/>
          </p:nvCxnSpPr>
          <p:spPr>
            <a:xfrm>
              <a:off x="5701991" y="4907034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Arrow Connector 301"/>
            <p:cNvCxnSpPr>
              <a:stCxn id="285" idx="3"/>
              <a:endCxn id="313" idx="1"/>
            </p:cNvCxnSpPr>
            <p:nvPr/>
          </p:nvCxnSpPr>
          <p:spPr>
            <a:xfrm>
              <a:off x="5701991" y="517485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Arrow Connector 303"/>
            <p:cNvCxnSpPr>
              <a:endCxn id="317" idx="1"/>
            </p:cNvCxnSpPr>
            <p:nvPr/>
          </p:nvCxnSpPr>
          <p:spPr>
            <a:xfrm>
              <a:off x="5567054" y="5442676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Oval 304"/>
            <p:cNvSpPr/>
            <p:nvPr/>
          </p:nvSpPr>
          <p:spPr>
            <a:xfrm>
              <a:off x="59321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08" name="Rounded Rectangle 307"/>
            <p:cNvSpPr/>
            <p:nvPr/>
          </p:nvSpPr>
          <p:spPr>
            <a:xfrm>
              <a:off x="59369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0" name="Straight Arrow Connector 309"/>
            <p:cNvCxnSpPr>
              <a:stCxn id="305" idx="4"/>
              <a:endCxn id="308" idx="0"/>
            </p:cNvCxnSpPr>
            <p:nvPr/>
          </p:nvCxnSpPr>
          <p:spPr>
            <a:xfrm>
              <a:off x="6062354" y="1530191"/>
              <a:ext cx="4762" cy="3051872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Rounded Rectangle 310"/>
            <p:cNvSpPr/>
            <p:nvPr/>
          </p:nvSpPr>
          <p:spPr>
            <a:xfrm>
              <a:off x="5936941" y="484988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2" name="Straight Arrow Connector 311"/>
            <p:cNvCxnSpPr>
              <a:stCxn id="308" idx="2"/>
              <a:endCxn id="311" idx="0"/>
            </p:cNvCxnSpPr>
            <p:nvPr/>
          </p:nvCxnSpPr>
          <p:spPr>
            <a:xfrm>
              <a:off x="6067116" y="469636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Rounded Rectangle 312"/>
            <p:cNvSpPr/>
            <p:nvPr/>
          </p:nvSpPr>
          <p:spPr>
            <a:xfrm>
              <a:off x="5936941" y="511770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5" name="Straight Arrow Connector 314"/>
            <p:cNvCxnSpPr>
              <a:stCxn id="311" idx="2"/>
              <a:endCxn id="313" idx="0"/>
            </p:cNvCxnSpPr>
            <p:nvPr/>
          </p:nvCxnSpPr>
          <p:spPr>
            <a:xfrm>
              <a:off x="6067116" y="496418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7" name="Rounded Rectangle 316"/>
            <p:cNvSpPr/>
            <p:nvPr/>
          </p:nvSpPr>
          <p:spPr>
            <a:xfrm>
              <a:off x="5936941" y="538552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8" name="Straight Arrow Connector 317"/>
            <p:cNvCxnSpPr>
              <a:stCxn id="313" idx="2"/>
              <a:endCxn id="317" idx="0"/>
            </p:cNvCxnSpPr>
            <p:nvPr/>
          </p:nvCxnSpPr>
          <p:spPr>
            <a:xfrm>
              <a:off x="6067116" y="5232006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Arrow Connector 321"/>
            <p:cNvCxnSpPr>
              <a:stCxn id="317" idx="2"/>
              <a:endCxn id="375" idx="0"/>
            </p:cNvCxnSpPr>
            <p:nvPr/>
          </p:nvCxnSpPr>
          <p:spPr>
            <a:xfrm>
              <a:off x="6067116" y="5499826"/>
              <a:ext cx="0" cy="34526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Rounded Rectangle 354"/>
            <p:cNvSpPr/>
            <p:nvPr/>
          </p:nvSpPr>
          <p:spPr>
            <a:xfrm>
              <a:off x="969714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57" name="Rounded Rectangle 356"/>
            <p:cNvSpPr/>
            <p:nvPr/>
          </p:nvSpPr>
          <p:spPr>
            <a:xfrm>
              <a:off x="1477225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59" name="Rounded Rectangle 358"/>
            <p:cNvSpPr/>
            <p:nvPr/>
          </p:nvSpPr>
          <p:spPr>
            <a:xfrm>
              <a:off x="1972525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1" name="Rounded Rectangle 360"/>
            <p:cNvSpPr/>
            <p:nvPr/>
          </p:nvSpPr>
          <p:spPr>
            <a:xfrm>
              <a:off x="24698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3" name="Rounded Rectangle 362"/>
            <p:cNvSpPr/>
            <p:nvPr/>
          </p:nvSpPr>
          <p:spPr>
            <a:xfrm>
              <a:off x="29651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5" name="Rounded Rectangle 364"/>
            <p:cNvSpPr/>
            <p:nvPr/>
          </p:nvSpPr>
          <p:spPr>
            <a:xfrm>
              <a:off x="34604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7" name="Rounded Rectangle 366"/>
            <p:cNvSpPr/>
            <p:nvPr/>
          </p:nvSpPr>
          <p:spPr>
            <a:xfrm>
              <a:off x="39557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9" name="Rounded Rectangle 368"/>
            <p:cNvSpPr/>
            <p:nvPr/>
          </p:nvSpPr>
          <p:spPr>
            <a:xfrm>
              <a:off x="44510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71" name="Rounded Rectangle 370"/>
            <p:cNvSpPr/>
            <p:nvPr/>
          </p:nvSpPr>
          <p:spPr>
            <a:xfrm>
              <a:off x="49463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73" name="Rounded Rectangle 372"/>
            <p:cNvSpPr/>
            <p:nvPr/>
          </p:nvSpPr>
          <p:spPr>
            <a:xfrm>
              <a:off x="54416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75" name="Rounded Rectangle 374"/>
            <p:cNvSpPr/>
            <p:nvPr/>
          </p:nvSpPr>
          <p:spPr>
            <a:xfrm>
              <a:off x="59369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89" name="Straight Arrow Connector 388"/>
            <p:cNvCxnSpPr>
              <a:stCxn id="373" idx="3"/>
              <a:endCxn id="375" idx="1"/>
            </p:cNvCxnSpPr>
            <p:nvPr/>
          </p:nvCxnSpPr>
          <p:spPr>
            <a:xfrm>
              <a:off x="57019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Arrow Connector 389"/>
            <p:cNvCxnSpPr>
              <a:stCxn id="371" idx="3"/>
              <a:endCxn id="373" idx="1"/>
            </p:cNvCxnSpPr>
            <p:nvPr/>
          </p:nvCxnSpPr>
          <p:spPr>
            <a:xfrm>
              <a:off x="52066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Arrow Connector 390"/>
            <p:cNvCxnSpPr>
              <a:stCxn id="369" idx="3"/>
              <a:endCxn id="371" idx="1"/>
            </p:cNvCxnSpPr>
            <p:nvPr/>
          </p:nvCxnSpPr>
          <p:spPr>
            <a:xfrm>
              <a:off x="47113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Arrow Connector 391"/>
            <p:cNvCxnSpPr>
              <a:stCxn id="367" idx="3"/>
              <a:endCxn id="369" idx="1"/>
            </p:cNvCxnSpPr>
            <p:nvPr/>
          </p:nvCxnSpPr>
          <p:spPr>
            <a:xfrm>
              <a:off x="42160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Arrow Connector 392"/>
            <p:cNvCxnSpPr>
              <a:stCxn id="365" idx="3"/>
              <a:endCxn id="367" idx="1"/>
            </p:cNvCxnSpPr>
            <p:nvPr/>
          </p:nvCxnSpPr>
          <p:spPr>
            <a:xfrm>
              <a:off x="37207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Arrow Connector 393"/>
            <p:cNvCxnSpPr>
              <a:stCxn id="363" idx="3"/>
              <a:endCxn id="365" idx="1"/>
            </p:cNvCxnSpPr>
            <p:nvPr/>
          </p:nvCxnSpPr>
          <p:spPr>
            <a:xfrm>
              <a:off x="32254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Arrow Connector 394"/>
            <p:cNvCxnSpPr>
              <a:stCxn id="361" idx="3"/>
              <a:endCxn id="363" idx="1"/>
            </p:cNvCxnSpPr>
            <p:nvPr/>
          </p:nvCxnSpPr>
          <p:spPr>
            <a:xfrm>
              <a:off x="27301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Arrow Connector 395"/>
            <p:cNvCxnSpPr>
              <a:stCxn id="359" idx="3"/>
              <a:endCxn id="361" idx="1"/>
            </p:cNvCxnSpPr>
            <p:nvPr/>
          </p:nvCxnSpPr>
          <p:spPr>
            <a:xfrm>
              <a:off x="2232875" y="5902237"/>
              <a:ext cx="236966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Arrow Connector 396"/>
            <p:cNvCxnSpPr>
              <a:stCxn id="357" idx="3"/>
              <a:endCxn id="359" idx="1"/>
            </p:cNvCxnSpPr>
            <p:nvPr/>
          </p:nvCxnSpPr>
          <p:spPr>
            <a:xfrm>
              <a:off x="1737575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Arrow Connector 397"/>
            <p:cNvCxnSpPr>
              <a:stCxn id="355" idx="3"/>
              <a:endCxn id="357" idx="1"/>
            </p:cNvCxnSpPr>
            <p:nvPr/>
          </p:nvCxnSpPr>
          <p:spPr>
            <a:xfrm>
              <a:off x="1230064" y="5902237"/>
              <a:ext cx="247161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15</a:t>
            </a:fld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6315824" y="3120824"/>
            <a:ext cx="264795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dirty="0" smtClean="0"/>
              <a:t>Program control can thus:</a:t>
            </a:r>
          </a:p>
          <a:p>
            <a:pPr marL="233363" indent="-233363">
              <a:buClr>
                <a:schemeClr val="accent3"/>
              </a:buClr>
              <a:buFont typeface="Wingdings" charset="2"/>
              <a:buChar char="§"/>
            </a:pPr>
            <a:r>
              <a:rPr lang="en-US" dirty="0" smtClean="0"/>
              <a:t>Skip stages;</a:t>
            </a:r>
          </a:p>
          <a:p>
            <a:pPr marL="233363" indent="-233363">
              <a:buClr>
                <a:schemeClr val="accent3"/>
              </a:buClr>
              <a:buFont typeface="Wingdings" charset="2"/>
              <a:buChar char="§"/>
            </a:pPr>
            <a:r>
              <a:rPr lang="en-US" dirty="0" smtClean="0"/>
              <a:t>Make cross edges data dependent; and</a:t>
            </a:r>
          </a:p>
          <a:p>
            <a:pPr marL="233363" indent="-233363">
              <a:buClr>
                <a:schemeClr val="accent3"/>
              </a:buClr>
              <a:buFont typeface="Wingdings" charset="2"/>
              <a:buChar char="§"/>
            </a:pPr>
            <a:r>
              <a:rPr lang="en-US" dirty="0"/>
              <a:t>Vary the number of stages across </a:t>
            </a:r>
            <a:r>
              <a:rPr lang="en-US" dirty="0" smtClean="0"/>
              <a:t>iterations</a:t>
            </a:r>
            <a:r>
              <a:rPr lang="en-US" dirty="0"/>
              <a:t>.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315824" y="5166155"/>
            <a:ext cx="2828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dirty="0" smtClean="0"/>
              <a:t>We can pipeline the x264 video encoder using </a:t>
            </a:r>
            <a:r>
              <a:rPr lang="en-US" dirty="0" err="1" smtClean="0"/>
              <a:t>Cilk</a:t>
            </a:r>
            <a:r>
              <a:rPr lang="en-US" dirty="0" smtClean="0"/>
              <a:t>-P.</a:t>
            </a:r>
          </a:p>
        </p:txBody>
      </p:sp>
    </p:spTree>
    <p:extLst>
      <p:ext uri="{BB962C8B-B14F-4D97-AF65-F5344CB8AC3E}">
        <p14:creationId xmlns:p14="http://schemas.microsoft.com/office/powerpoint/2010/main" val="162432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93796" y="1772864"/>
            <a:ext cx="5380450" cy="4788039"/>
            <a:chOff x="893796" y="1772864"/>
            <a:chExt cx="5380450" cy="4788039"/>
          </a:xfrm>
        </p:grpSpPr>
        <p:sp>
          <p:nvSpPr>
            <p:cNvPr id="184" name="Rounded Rectangle 183"/>
            <p:cNvSpPr/>
            <p:nvPr/>
          </p:nvSpPr>
          <p:spPr>
            <a:xfrm>
              <a:off x="898406" y="6344901"/>
              <a:ext cx="5371230" cy="216002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/>
            <p:cNvSpPr/>
            <p:nvPr/>
          </p:nvSpPr>
          <p:spPr>
            <a:xfrm flipH="1">
              <a:off x="5902764" y="4993483"/>
              <a:ext cx="330207" cy="1215080"/>
            </a:xfrm>
            <a:prstGeom prst="roundRect">
              <a:avLst/>
            </a:prstGeom>
            <a:noFill/>
            <a:ln w="31750">
              <a:solidFill>
                <a:srgbClr val="80008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ounded Rectangle 190"/>
            <p:cNvSpPr/>
            <p:nvPr/>
          </p:nvSpPr>
          <p:spPr>
            <a:xfrm flipH="1">
              <a:off x="4911756" y="4457471"/>
              <a:ext cx="330207" cy="1210563"/>
            </a:xfrm>
            <a:prstGeom prst="roundRect">
              <a:avLst/>
            </a:prstGeom>
            <a:noFill/>
            <a:ln w="31750">
              <a:solidFill>
                <a:srgbClr val="8EB4E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ounded Rectangle 191"/>
            <p:cNvSpPr/>
            <p:nvPr/>
          </p:nvSpPr>
          <p:spPr>
            <a:xfrm flipH="1">
              <a:off x="5411167" y="4726920"/>
              <a:ext cx="330207" cy="1208936"/>
            </a:xfrm>
            <a:prstGeom prst="roundRect">
              <a:avLst/>
            </a:prstGeom>
            <a:noFill/>
            <a:ln w="317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ounded Rectangle 192"/>
            <p:cNvSpPr/>
            <p:nvPr/>
          </p:nvSpPr>
          <p:spPr>
            <a:xfrm flipH="1">
              <a:off x="3922219" y="3920572"/>
              <a:ext cx="330207" cy="1215080"/>
            </a:xfrm>
            <a:prstGeom prst="roundRect">
              <a:avLst/>
            </a:prstGeom>
            <a:noFill/>
            <a:ln w="31750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ounded Rectangle 194"/>
            <p:cNvSpPr/>
            <p:nvPr/>
          </p:nvSpPr>
          <p:spPr>
            <a:xfrm flipH="1">
              <a:off x="4413161" y="4190020"/>
              <a:ext cx="330207" cy="1210194"/>
            </a:xfrm>
            <a:prstGeom prst="roundRect">
              <a:avLst/>
            </a:prstGeom>
            <a:noFill/>
            <a:ln w="31750">
              <a:solidFill>
                <a:srgbClr val="99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ounded Rectangle 197"/>
            <p:cNvSpPr/>
            <p:nvPr/>
          </p:nvSpPr>
          <p:spPr>
            <a:xfrm flipH="1">
              <a:off x="2931617" y="3378886"/>
              <a:ext cx="330207" cy="1217865"/>
            </a:xfrm>
            <a:prstGeom prst="roundRect">
              <a:avLst/>
            </a:prstGeom>
            <a:noFill/>
            <a:ln w="31750">
              <a:solidFill>
                <a:srgbClr val="80008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ounded Rectangle 198"/>
            <p:cNvSpPr/>
            <p:nvPr/>
          </p:nvSpPr>
          <p:spPr>
            <a:xfrm flipH="1">
              <a:off x="3431028" y="3648334"/>
              <a:ext cx="330207" cy="1216238"/>
            </a:xfrm>
            <a:prstGeom prst="roundRect">
              <a:avLst/>
            </a:prstGeom>
            <a:noFill/>
            <a:ln w="3175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ounded Rectangle 199"/>
            <p:cNvSpPr/>
            <p:nvPr/>
          </p:nvSpPr>
          <p:spPr>
            <a:xfrm flipH="1">
              <a:off x="1934119" y="2843028"/>
              <a:ext cx="330207" cy="1218080"/>
            </a:xfrm>
            <a:prstGeom prst="roundRect">
              <a:avLst/>
            </a:prstGeom>
            <a:noFill/>
            <a:ln w="31750">
              <a:solidFill>
                <a:srgbClr val="8EB4E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ounded Rectangle 200"/>
            <p:cNvSpPr/>
            <p:nvPr/>
          </p:nvSpPr>
          <p:spPr>
            <a:xfrm flipH="1">
              <a:off x="2441999" y="3104010"/>
              <a:ext cx="330207" cy="1224224"/>
            </a:xfrm>
            <a:prstGeom prst="roundRect">
              <a:avLst/>
            </a:prstGeom>
            <a:noFill/>
            <a:ln w="317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ounded Rectangle 202"/>
            <p:cNvSpPr/>
            <p:nvPr/>
          </p:nvSpPr>
          <p:spPr>
            <a:xfrm flipH="1">
              <a:off x="935167" y="2307385"/>
              <a:ext cx="330207" cy="1218081"/>
            </a:xfrm>
            <a:prstGeom prst="roundRect">
              <a:avLst/>
            </a:prstGeom>
            <a:noFill/>
            <a:ln w="31750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ounded Rectangle 203"/>
            <p:cNvSpPr/>
            <p:nvPr/>
          </p:nvSpPr>
          <p:spPr>
            <a:xfrm flipH="1">
              <a:off x="1443044" y="2568368"/>
              <a:ext cx="330207" cy="1224920"/>
            </a:xfrm>
            <a:prstGeom prst="roundRect">
              <a:avLst/>
            </a:prstGeom>
            <a:noFill/>
            <a:ln w="31750">
              <a:solidFill>
                <a:srgbClr val="99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ounded Rectangle 204"/>
            <p:cNvSpPr/>
            <p:nvPr/>
          </p:nvSpPr>
          <p:spPr>
            <a:xfrm>
              <a:off x="893796" y="1772864"/>
              <a:ext cx="5380450" cy="36410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6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Pipelining X264 with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Pthreads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3605" y="1027077"/>
            <a:ext cx="7116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scheduling logics are embedded in the application code.</a:t>
            </a:r>
            <a:endParaRPr lang="en-US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969349" y="1820170"/>
            <a:ext cx="5227942" cy="4689546"/>
            <a:chOff x="969349" y="1269841"/>
            <a:chExt cx="5227942" cy="4689546"/>
          </a:xfrm>
        </p:grpSpPr>
        <p:sp>
          <p:nvSpPr>
            <p:cNvPr id="84" name="Rounded Rectangle 83"/>
            <p:cNvSpPr/>
            <p:nvPr/>
          </p:nvSpPr>
          <p:spPr>
            <a:xfrm>
              <a:off x="969349" y="190385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96934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urier"/>
                  <a:cs typeface="Courier"/>
                </a:rPr>
                <a:t>I</a:t>
              </a:r>
            </a:p>
          </p:txBody>
        </p:sp>
        <p:cxnSp>
          <p:nvCxnSpPr>
            <p:cNvPr id="86" name="Straight Arrow Connector 85"/>
            <p:cNvCxnSpPr>
              <a:stCxn id="85" idx="4"/>
              <a:endCxn id="84" idx="0"/>
            </p:cNvCxnSpPr>
            <p:nvPr/>
          </p:nvCxnSpPr>
          <p:spPr>
            <a:xfrm>
              <a:off x="1099524" y="1530191"/>
              <a:ext cx="0" cy="373662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ounded Rectangle 86"/>
            <p:cNvSpPr/>
            <p:nvPr/>
          </p:nvSpPr>
          <p:spPr>
            <a:xfrm>
              <a:off x="969349" y="217167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Arrow Connector 87"/>
            <p:cNvCxnSpPr>
              <a:stCxn id="84" idx="2"/>
              <a:endCxn id="87" idx="0"/>
            </p:cNvCxnSpPr>
            <p:nvPr/>
          </p:nvCxnSpPr>
          <p:spPr>
            <a:xfrm>
              <a:off x="1099524" y="201815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ounded Rectangle 88"/>
            <p:cNvSpPr/>
            <p:nvPr/>
          </p:nvSpPr>
          <p:spPr>
            <a:xfrm>
              <a:off x="969349" y="243949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>
              <a:stCxn id="87" idx="2"/>
              <a:endCxn id="89" idx="0"/>
            </p:cNvCxnSpPr>
            <p:nvPr/>
          </p:nvCxnSpPr>
          <p:spPr>
            <a:xfrm>
              <a:off x="1099524" y="228597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ounded Rectangle 90"/>
            <p:cNvSpPr/>
            <p:nvPr/>
          </p:nvSpPr>
          <p:spPr>
            <a:xfrm>
              <a:off x="969349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>
              <a:stCxn id="89" idx="2"/>
              <a:endCxn id="91" idx="0"/>
            </p:cNvCxnSpPr>
            <p:nvPr/>
          </p:nvCxnSpPr>
          <p:spPr>
            <a:xfrm>
              <a:off x="1099524" y="255379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91" idx="2"/>
              <a:endCxn id="355" idx="0"/>
            </p:cNvCxnSpPr>
            <p:nvPr/>
          </p:nvCxnSpPr>
          <p:spPr>
            <a:xfrm>
              <a:off x="1099524" y="2821616"/>
              <a:ext cx="365" cy="302347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5" idx="6"/>
            </p:cNvCxnSpPr>
            <p:nvPr/>
          </p:nvCxnSpPr>
          <p:spPr>
            <a:xfrm>
              <a:off x="1229699" y="1400016"/>
              <a:ext cx="232569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87" idx="3"/>
            </p:cNvCxnSpPr>
            <p:nvPr/>
          </p:nvCxnSpPr>
          <p:spPr>
            <a:xfrm>
              <a:off x="1229699" y="2228824"/>
              <a:ext cx="24478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89" idx="3"/>
            </p:cNvCxnSpPr>
            <p:nvPr/>
          </p:nvCxnSpPr>
          <p:spPr>
            <a:xfrm>
              <a:off x="1229699" y="2496645"/>
              <a:ext cx="24478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91" idx="3"/>
              <a:endCxn id="107" idx="1"/>
            </p:cNvCxnSpPr>
            <p:nvPr/>
          </p:nvCxnSpPr>
          <p:spPr>
            <a:xfrm>
              <a:off x="1229699" y="2764466"/>
              <a:ext cx="24716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1099524" y="3032287"/>
              <a:ext cx="374956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1476860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1476860" y="217167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Arrow Connector 103"/>
            <p:cNvCxnSpPr>
              <a:stCxn id="102" idx="4"/>
              <a:endCxn id="103" idx="0"/>
            </p:cNvCxnSpPr>
            <p:nvPr/>
          </p:nvCxnSpPr>
          <p:spPr>
            <a:xfrm>
              <a:off x="1607035" y="1530191"/>
              <a:ext cx="0" cy="641483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ounded Rectangle 104"/>
            <p:cNvSpPr/>
            <p:nvPr/>
          </p:nvSpPr>
          <p:spPr>
            <a:xfrm>
              <a:off x="1476860" y="243949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Arrow Connector 105"/>
            <p:cNvCxnSpPr>
              <a:stCxn id="103" idx="2"/>
              <a:endCxn id="105" idx="0"/>
            </p:cNvCxnSpPr>
            <p:nvPr/>
          </p:nvCxnSpPr>
          <p:spPr>
            <a:xfrm>
              <a:off x="1607035" y="228597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>
              <a:off x="1476860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>
              <a:stCxn id="105" idx="2"/>
              <a:endCxn id="107" idx="0"/>
            </p:cNvCxnSpPr>
            <p:nvPr/>
          </p:nvCxnSpPr>
          <p:spPr>
            <a:xfrm>
              <a:off x="1607035" y="255379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ounded Rectangle 108"/>
            <p:cNvSpPr/>
            <p:nvPr/>
          </p:nvSpPr>
          <p:spPr>
            <a:xfrm>
              <a:off x="1476860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Arrow Connector 109"/>
            <p:cNvCxnSpPr>
              <a:stCxn id="107" idx="2"/>
              <a:endCxn id="109" idx="0"/>
            </p:cNvCxnSpPr>
            <p:nvPr/>
          </p:nvCxnSpPr>
          <p:spPr>
            <a:xfrm>
              <a:off x="1607035" y="2821616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09" idx="2"/>
              <a:endCxn id="357" idx="0"/>
            </p:cNvCxnSpPr>
            <p:nvPr/>
          </p:nvCxnSpPr>
          <p:spPr>
            <a:xfrm>
              <a:off x="1607035" y="3089437"/>
              <a:ext cx="365" cy="275565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102" idx="6"/>
            </p:cNvCxnSpPr>
            <p:nvPr/>
          </p:nvCxnSpPr>
          <p:spPr>
            <a:xfrm flipV="1">
              <a:off x="1737210" y="1400015"/>
              <a:ext cx="232569" cy="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05" idx="3"/>
            </p:cNvCxnSpPr>
            <p:nvPr/>
          </p:nvCxnSpPr>
          <p:spPr>
            <a:xfrm>
              <a:off x="1737210" y="2496645"/>
              <a:ext cx="24478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107" idx="3"/>
              <a:endCxn id="123" idx="1"/>
            </p:cNvCxnSpPr>
            <p:nvPr/>
          </p:nvCxnSpPr>
          <p:spPr>
            <a:xfrm>
              <a:off x="1737210" y="2764466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109" idx="3"/>
              <a:endCxn id="125" idx="1"/>
            </p:cNvCxnSpPr>
            <p:nvPr/>
          </p:nvCxnSpPr>
          <p:spPr>
            <a:xfrm>
              <a:off x="1737210" y="3032287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endCxn id="127" idx="1"/>
            </p:cNvCxnSpPr>
            <p:nvPr/>
          </p:nvCxnSpPr>
          <p:spPr>
            <a:xfrm>
              <a:off x="1604654" y="3300108"/>
              <a:ext cx="367506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1972160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1972160" y="243949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Arrow Connector 121"/>
            <p:cNvCxnSpPr>
              <a:stCxn id="120" idx="4"/>
              <a:endCxn id="121" idx="0"/>
            </p:cNvCxnSpPr>
            <p:nvPr/>
          </p:nvCxnSpPr>
          <p:spPr>
            <a:xfrm>
              <a:off x="2102335" y="1530191"/>
              <a:ext cx="0" cy="90930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ed Rectangle 122"/>
            <p:cNvSpPr/>
            <p:nvPr/>
          </p:nvSpPr>
          <p:spPr>
            <a:xfrm>
              <a:off x="1972160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Arrow Connector 123"/>
            <p:cNvCxnSpPr>
              <a:stCxn id="121" idx="2"/>
              <a:endCxn id="123" idx="0"/>
            </p:cNvCxnSpPr>
            <p:nvPr/>
          </p:nvCxnSpPr>
          <p:spPr>
            <a:xfrm>
              <a:off x="2102335" y="255379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ounded Rectangle 124"/>
            <p:cNvSpPr/>
            <p:nvPr/>
          </p:nvSpPr>
          <p:spPr>
            <a:xfrm>
              <a:off x="1972160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Arrow Connector 125"/>
            <p:cNvCxnSpPr>
              <a:stCxn id="123" idx="2"/>
              <a:endCxn id="125" idx="0"/>
            </p:cNvCxnSpPr>
            <p:nvPr/>
          </p:nvCxnSpPr>
          <p:spPr>
            <a:xfrm>
              <a:off x="2102335" y="2821616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ounded Rectangle 126"/>
            <p:cNvSpPr/>
            <p:nvPr/>
          </p:nvSpPr>
          <p:spPr>
            <a:xfrm>
              <a:off x="1972160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Arrow Connector 127"/>
            <p:cNvCxnSpPr>
              <a:stCxn id="125" idx="2"/>
              <a:endCxn id="127" idx="0"/>
            </p:cNvCxnSpPr>
            <p:nvPr/>
          </p:nvCxnSpPr>
          <p:spPr>
            <a:xfrm>
              <a:off x="2102335" y="3089437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27" idx="2"/>
              <a:endCxn id="359" idx="0"/>
            </p:cNvCxnSpPr>
            <p:nvPr/>
          </p:nvCxnSpPr>
          <p:spPr>
            <a:xfrm>
              <a:off x="2102335" y="3357258"/>
              <a:ext cx="365" cy="2487829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20" idx="6"/>
            </p:cNvCxnSpPr>
            <p:nvPr/>
          </p:nvCxnSpPr>
          <p:spPr>
            <a:xfrm>
              <a:off x="2232510" y="1400016"/>
              <a:ext cx="232569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23" idx="3"/>
              <a:endCxn id="139" idx="1"/>
            </p:cNvCxnSpPr>
            <p:nvPr/>
          </p:nvCxnSpPr>
          <p:spPr>
            <a:xfrm>
              <a:off x="2232510" y="2764466"/>
              <a:ext cx="23733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5" idx="3"/>
              <a:endCxn id="141" idx="1"/>
            </p:cNvCxnSpPr>
            <p:nvPr/>
          </p:nvCxnSpPr>
          <p:spPr>
            <a:xfrm>
              <a:off x="2232510" y="3032287"/>
              <a:ext cx="23733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27" idx="3"/>
              <a:endCxn id="143" idx="1"/>
            </p:cNvCxnSpPr>
            <p:nvPr/>
          </p:nvCxnSpPr>
          <p:spPr>
            <a:xfrm>
              <a:off x="2232510" y="3300108"/>
              <a:ext cx="23733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endCxn id="145" idx="1"/>
            </p:cNvCxnSpPr>
            <p:nvPr/>
          </p:nvCxnSpPr>
          <p:spPr>
            <a:xfrm>
              <a:off x="2099954" y="3567929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/>
            <p:nvPr/>
          </p:nvSpPr>
          <p:spPr>
            <a:xfrm>
              <a:off x="24650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2469841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Arrow Connector 139"/>
            <p:cNvCxnSpPr>
              <a:stCxn id="138" idx="4"/>
              <a:endCxn id="139" idx="0"/>
            </p:cNvCxnSpPr>
            <p:nvPr/>
          </p:nvCxnSpPr>
          <p:spPr>
            <a:xfrm>
              <a:off x="2595254" y="1530191"/>
              <a:ext cx="4762" cy="1177125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ounded Rectangle 140"/>
            <p:cNvSpPr/>
            <p:nvPr/>
          </p:nvSpPr>
          <p:spPr>
            <a:xfrm>
              <a:off x="2469841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Arrow Connector 141"/>
            <p:cNvCxnSpPr>
              <a:stCxn id="139" idx="2"/>
              <a:endCxn id="141" idx="0"/>
            </p:cNvCxnSpPr>
            <p:nvPr/>
          </p:nvCxnSpPr>
          <p:spPr>
            <a:xfrm>
              <a:off x="2600016" y="2821617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2469841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Arrow Connector 143"/>
            <p:cNvCxnSpPr>
              <a:stCxn id="141" idx="2"/>
              <a:endCxn id="143" idx="0"/>
            </p:cNvCxnSpPr>
            <p:nvPr/>
          </p:nvCxnSpPr>
          <p:spPr>
            <a:xfrm>
              <a:off x="2600016" y="3089438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ounded Rectangle 144"/>
            <p:cNvSpPr/>
            <p:nvPr/>
          </p:nvSpPr>
          <p:spPr>
            <a:xfrm>
              <a:off x="24698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Arrow Connector 145"/>
            <p:cNvCxnSpPr>
              <a:stCxn id="143" idx="2"/>
              <a:endCxn id="145" idx="0"/>
            </p:cNvCxnSpPr>
            <p:nvPr/>
          </p:nvCxnSpPr>
          <p:spPr>
            <a:xfrm>
              <a:off x="2600016" y="3357259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138" idx="6"/>
            </p:cNvCxnSpPr>
            <p:nvPr/>
          </p:nvCxnSpPr>
          <p:spPr>
            <a:xfrm>
              <a:off x="27254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145" idx="2"/>
              <a:endCxn id="361" idx="0"/>
            </p:cNvCxnSpPr>
            <p:nvPr/>
          </p:nvCxnSpPr>
          <p:spPr>
            <a:xfrm>
              <a:off x="2600016" y="3625079"/>
              <a:ext cx="0" cy="2220008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Oval 151"/>
            <p:cNvSpPr/>
            <p:nvPr/>
          </p:nvSpPr>
          <p:spPr>
            <a:xfrm>
              <a:off x="29603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2965141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54" name="Straight Arrow Connector 153"/>
            <p:cNvCxnSpPr>
              <a:stCxn id="152" idx="4"/>
              <a:endCxn id="153" idx="0"/>
            </p:cNvCxnSpPr>
            <p:nvPr/>
          </p:nvCxnSpPr>
          <p:spPr>
            <a:xfrm>
              <a:off x="3090554" y="1530191"/>
              <a:ext cx="4762" cy="1444946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ounded Rectangle 154"/>
            <p:cNvSpPr/>
            <p:nvPr/>
          </p:nvSpPr>
          <p:spPr>
            <a:xfrm>
              <a:off x="2965141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Arrow Connector 155"/>
            <p:cNvCxnSpPr>
              <a:stCxn id="153" idx="2"/>
              <a:endCxn id="155" idx="0"/>
            </p:cNvCxnSpPr>
            <p:nvPr/>
          </p:nvCxnSpPr>
          <p:spPr>
            <a:xfrm>
              <a:off x="3095316" y="3089438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Rounded Rectangle 156"/>
            <p:cNvSpPr/>
            <p:nvPr/>
          </p:nvSpPr>
          <p:spPr>
            <a:xfrm>
              <a:off x="29651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Arrow Connector 157"/>
            <p:cNvCxnSpPr>
              <a:stCxn id="155" idx="2"/>
              <a:endCxn id="157" idx="0"/>
            </p:cNvCxnSpPr>
            <p:nvPr/>
          </p:nvCxnSpPr>
          <p:spPr>
            <a:xfrm>
              <a:off x="3095316" y="3357259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ounded Rectangle 158"/>
            <p:cNvSpPr/>
            <p:nvPr/>
          </p:nvSpPr>
          <p:spPr>
            <a:xfrm>
              <a:off x="29651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Arrow Connector 159"/>
            <p:cNvCxnSpPr>
              <a:stCxn id="157" idx="2"/>
              <a:endCxn id="159" idx="0"/>
            </p:cNvCxnSpPr>
            <p:nvPr/>
          </p:nvCxnSpPr>
          <p:spPr>
            <a:xfrm>
              <a:off x="3095316" y="3625080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>
              <a:stCxn id="152" idx="6"/>
            </p:cNvCxnSpPr>
            <p:nvPr/>
          </p:nvCxnSpPr>
          <p:spPr>
            <a:xfrm>
              <a:off x="32207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155" idx="3"/>
              <a:endCxn id="171" idx="1"/>
            </p:cNvCxnSpPr>
            <p:nvPr/>
          </p:nvCxnSpPr>
          <p:spPr>
            <a:xfrm>
              <a:off x="3225491" y="3300108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57" idx="3"/>
              <a:endCxn id="173" idx="1"/>
            </p:cNvCxnSpPr>
            <p:nvPr/>
          </p:nvCxnSpPr>
          <p:spPr>
            <a:xfrm>
              <a:off x="3225491" y="3567929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>
              <a:stCxn id="159" idx="3"/>
              <a:endCxn id="175" idx="1"/>
            </p:cNvCxnSpPr>
            <p:nvPr/>
          </p:nvCxnSpPr>
          <p:spPr>
            <a:xfrm>
              <a:off x="3225491" y="3835750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59" idx="2"/>
              <a:endCxn id="363" idx="0"/>
            </p:cNvCxnSpPr>
            <p:nvPr/>
          </p:nvCxnSpPr>
          <p:spPr>
            <a:xfrm>
              <a:off x="3095316" y="3892900"/>
              <a:ext cx="0" cy="195218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endCxn id="182" idx="1"/>
            </p:cNvCxnSpPr>
            <p:nvPr/>
          </p:nvCxnSpPr>
          <p:spPr>
            <a:xfrm>
              <a:off x="3090554" y="4103571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Oval 169"/>
            <p:cNvSpPr/>
            <p:nvPr/>
          </p:nvSpPr>
          <p:spPr>
            <a:xfrm>
              <a:off x="34556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3460441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72" name="Straight Arrow Connector 171"/>
            <p:cNvCxnSpPr>
              <a:stCxn id="170" idx="4"/>
              <a:endCxn id="171" idx="0"/>
            </p:cNvCxnSpPr>
            <p:nvPr/>
          </p:nvCxnSpPr>
          <p:spPr>
            <a:xfrm>
              <a:off x="3585854" y="1530191"/>
              <a:ext cx="4762" cy="171276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ed Rectangle 172"/>
            <p:cNvSpPr/>
            <p:nvPr/>
          </p:nvSpPr>
          <p:spPr>
            <a:xfrm>
              <a:off x="34604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74" name="Straight Arrow Connector 173"/>
            <p:cNvCxnSpPr>
              <a:stCxn id="171" idx="2"/>
              <a:endCxn id="173" idx="0"/>
            </p:cNvCxnSpPr>
            <p:nvPr/>
          </p:nvCxnSpPr>
          <p:spPr>
            <a:xfrm>
              <a:off x="3590616" y="3357259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ounded Rectangle 174"/>
            <p:cNvSpPr/>
            <p:nvPr/>
          </p:nvSpPr>
          <p:spPr>
            <a:xfrm>
              <a:off x="34604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76" name="Straight Arrow Connector 175"/>
            <p:cNvCxnSpPr>
              <a:stCxn id="173" idx="2"/>
              <a:endCxn id="175" idx="0"/>
            </p:cNvCxnSpPr>
            <p:nvPr/>
          </p:nvCxnSpPr>
          <p:spPr>
            <a:xfrm>
              <a:off x="3590616" y="3625080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70" idx="6"/>
            </p:cNvCxnSpPr>
            <p:nvPr/>
          </p:nvCxnSpPr>
          <p:spPr>
            <a:xfrm>
              <a:off x="37160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173" idx="3"/>
              <a:endCxn id="190" idx="1"/>
            </p:cNvCxnSpPr>
            <p:nvPr/>
          </p:nvCxnSpPr>
          <p:spPr>
            <a:xfrm>
              <a:off x="3720791" y="3567929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175" idx="3"/>
              <a:endCxn id="196" idx="1"/>
            </p:cNvCxnSpPr>
            <p:nvPr/>
          </p:nvCxnSpPr>
          <p:spPr>
            <a:xfrm>
              <a:off x="3720791" y="3835750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Rounded Rectangle 181"/>
            <p:cNvSpPr/>
            <p:nvPr/>
          </p:nvSpPr>
          <p:spPr>
            <a:xfrm>
              <a:off x="34604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83" name="Straight Arrow Connector 182"/>
            <p:cNvCxnSpPr>
              <a:stCxn id="175" idx="2"/>
              <a:endCxn id="182" idx="0"/>
            </p:cNvCxnSpPr>
            <p:nvPr/>
          </p:nvCxnSpPr>
          <p:spPr>
            <a:xfrm>
              <a:off x="3590616" y="3892901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>
              <a:stCxn id="182" idx="2"/>
              <a:endCxn id="365" idx="0"/>
            </p:cNvCxnSpPr>
            <p:nvPr/>
          </p:nvCxnSpPr>
          <p:spPr>
            <a:xfrm>
              <a:off x="3590616" y="4160721"/>
              <a:ext cx="0" cy="1684366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>
              <a:stCxn id="182" idx="3"/>
              <a:endCxn id="210" idx="1"/>
            </p:cNvCxnSpPr>
            <p:nvPr/>
          </p:nvCxnSpPr>
          <p:spPr>
            <a:xfrm>
              <a:off x="3720791" y="4103571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>
              <a:endCxn id="212" idx="1"/>
            </p:cNvCxnSpPr>
            <p:nvPr/>
          </p:nvCxnSpPr>
          <p:spPr>
            <a:xfrm>
              <a:off x="3584021" y="4371392"/>
              <a:ext cx="37172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Oval 188"/>
            <p:cNvSpPr/>
            <p:nvPr/>
          </p:nvSpPr>
          <p:spPr>
            <a:xfrm>
              <a:off x="39509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39557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94" name="Straight Arrow Connector 193"/>
            <p:cNvCxnSpPr>
              <a:stCxn id="189" idx="4"/>
              <a:endCxn id="190" idx="0"/>
            </p:cNvCxnSpPr>
            <p:nvPr/>
          </p:nvCxnSpPr>
          <p:spPr>
            <a:xfrm>
              <a:off x="4081154" y="1530191"/>
              <a:ext cx="4762" cy="1980588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ounded Rectangle 195"/>
            <p:cNvSpPr/>
            <p:nvPr/>
          </p:nvSpPr>
          <p:spPr>
            <a:xfrm>
              <a:off x="39557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Arrow Connector 196"/>
            <p:cNvCxnSpPr>
              <a:stCxn id="190" idx="2"/>
              <a:endCxn id="196" idx="0"/>
            </p:cNvCxnSpPr>
            <p:nvPr/>
          </p:nvCxnSpPr>
          <p:spPr>
            <a:xfrm>
              <a:off x="4085916" y="3625080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89" idx="6"/>
            </p:cNvCxnSpPr>
            <p:nvPr/>
          </p:nvCxnSpPr>
          <p:spPr>
            <a:xfrm>
              <a:off x="42113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Rounded Rectangle 209"/>
            <p:cNvSpPr/>
            <p:nvPr/>
          </p:nvSpPr>
          <p:spPr>
            <a:xfrm>
              <a:off x="39557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Arrow Connector 210"/>
            <p:cNvCxnSpPr>
              <a:stCxn id="196" idx="2"/>
              <a:endCxn id="210" idx="0"/>
            </p:cNvCxnSpPr>
            <p:nvPr/>
          </p:nvCxnSpPr>
          <p:spPr>
            <a:xfrm>
              <a:off x="4085916" y="3892901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Rounded Rectangle 211"/>
            <p:cNvSpPr/>
            <p:nvPr/>
          </p:nvSpPr>
          <p:spPr>
            <a:xfrm>
              <a:off x="39557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Arrow Connector 212"/>
            <p:cNvCxnSpPr>
              <a:stCxn id="210" idx="2"/>
              <a:endCxn id="212" idx="0"/>
            </p:cNvCxnSpPr>
            <p:nvPr/>
          </p:nvCxnSpPr>
          <p:spPr>
            <a:xfrm>
              <a:off x="4085916" y="4160722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>
              <a:stCxn id="212" idx="2"/>
              <a:endCxn id="367" idx="0"/>
            </p:cNvCxnSpPr>
            <p:nvPr/>
          </p:nvCxnSpPr>
          <p:spPr>
            <a:xfrm>
              <a:off x="4085916" y="4428542"/>
              <a:ext cx="0" cy="1416545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Oval 220"/>
            <p:cNvSpPr/>
            <p:nvPr/>
          </p:nvSpPr>
          <p:spPr>
            <a:xfrm>
              <a:off x="44462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44510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28" name="Straight Arrow Connector 227"/>
            <p:cNvCxnSpPr>
              <a:stCxn id="221" idx="4"/>
              <a:endCxn id="227" idx="0"/>
            </p:cNvCxnSpPr>
            <p:nvPr/>
          </p:nvCxnSpPr>
          <p:spPr>
            <a:xfrm>
              <a:off x="4576454" y="1530191"/>
              <a:ext cx="4762" cy="2248409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Arrow Connector 229"/>
            <p:cNvCxnSpPr>
              <a:stCxn id="221" idx="6"/>
            </p:cNvCxnSpPr>
            <p:nvPr/>
          </p:nvCxnSpPr>
          <p:spPr>
            <a:xfrm>
              <a:off x="47066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Rounded Rectangle 243"/>
            <p:cNvSpPr/>
            <p:nvPr/>
          </p:nvSpPr>
          <p:spPr>
            <a:xfrm>
              <a:off x="44510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46" name="Straight Arrow Connector 245"/>
            <p:cNvCxnSpPr>
              <a:stCxn id="227" idx="2"/>
              <a:endCxn id="244" idx="0"/>
            </p:cNvCxnSpPr>
            <p:nvPr/>
          </p:nvCxnSpPr>
          <p:spPr>
            <a:xfrm>
              <a:off x="4581216" y="3892901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Rounded Rectangle 246"/>
            <p:cNvSpPr/>
            <p:nvPr/>
          </p:nvSpPr>
          <p:spPr>
            <a:xfrm>
              <a:off x="44510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Arrow Connector 247"/>
            <p:cNvCxnSpPr>
              <a:stCxn id="244" idx="2"/>
              <a:endCxn id="247" idx="0"/>
            </p:cNvCxnSpPr>
            <p:nvPr/>
          </p:nvCxnSpPr>
          <p:spPr>
            <a:xfrm>
              <a:off x="4581216" y="4160722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Rounded Rectangle 248"/>
            <p:cNvSpPr/>
            <p:nvPr/>
          </p:nvSpPr>
          <p:spPr>
            <a:xfrm>
              <a:off x="44510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50" name="Straight Arrow Connector 249"/>
            <p:cNvCxnSpPr>
              <a:stCxn id="247" idx="2"/>
              <a:endCxn id="249" idx="0"/>
            </p:cNvCxnSpPr>
            <p:nvPr/>
          </p:nvCxnSpPr>
          <p:spPr>
            <a:xfrm>
              <a:off x="4581216" y="442854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>
              <a:stCxn id="249" idx="2"/>
              <a:endCxn id="369" idx="0"/>
            </p:cNvCxnSpPr>
            <p:nvPr/>
          </p:nvCxnSpPr>
          <p:spPr>
            <a:xfrm>
              <a:off x="4581216" y="4696363"/>
              <a:ext cx="0" cy="114872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>
              <a:stCxn id="244" idx="3"/>
              <a:endCxn id="261" idx="1"/>
            </p:cNvCxnSpPr>
            <p:nvPr/>
          </p:nvCxnSpPr>
          <p:spPr>
            <a:xfrm>
              <a:off x="4711391" y="4103571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>
              <a:stCxn id="247" idx="3"/>
              <a:endCxn id="263" idx="1"/>
            </p:cNvCxnSpPr>
            <p:nvPr/>
          </p:nvCxnSpPr>
          <p:spPr>
            <a:xfrm>
              <a:off x="4711391" y="4371392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>
              <a:stCxn id="249" idx="3"/>
              <a:endCxn id="265" idx="1"/>
            </p:cNvCxnSpPr>
            <p:nvPr/>
          </p:nvCxnSpPr>
          <p:spPr>
            <a:xfrm>
              <a:off x="4711391" y="4639213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>
              <a:endCxn id="267" idx="1"/>
            </p:cNvCxnSpPr>
            <p:nvPr/>
          </p:nvCxnSpPr>
          <p:spPr>
            <a:xfrm>
              <a:off x="4576454" y="4907034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Oval 257"/>
            <p:cNvSpPr/>
            <p:nvPr/>
          </p:nvSpPr>
          <p:spPr>
            <a:xfrm>
              <a:off x="49415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cxnSp>
          <p:nvCxnSpPr>
            <p:cNvPr id="259" name="Straight Arrow Connector 258"/>
            <p:cNvCxnSpPr>
              <a:stCxn id="258" idx="6"/>
            </p:cNvCxnSpPr>
            <p:nvPr/>
          </p:nvCxnSpPr>
          <p:spPr>
            <a:xfrm>
              <a:off x="52019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Rounded Rectangle 260"/>
            <p:cNvSpPr/>
            <p:nvPr/>
          </p:nvSpPr>
          <p:spPr>
            <a:xfrm>
              <a:off x="49463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2" name="Straight Arrow Connector 261"/>
            <p:cNvCxnSpPr>
              <a:stCxn id="258" idx="4"/>
              <a:endCxn id="261" idx="0"/>
            </p:cNvCxnSpPr>
            <p:nvPr/>
          </p:nvCxnSpPr>
          <p:spPr>
            <a:xfrm>
              <a:off x="5071754" y="1530191"/>
              <a:ext cx="4762" cy="251623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Rounded Rectangle 262"/>
            <p:cNvSpPr/>
            <p:nvPr/>
          </p:nvSpPr>
          <p:spPr>
            <a:xfrm>
              <a:off x="49463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4" name="Straight Arrow Connector 263"/>
            <p:cNvCxnSpPr>
              <a:stCxn id="261" idx="2"/>
              <a:endCxn id="263" idx="0"/>
            </p:cNvCxnSpPr>
            <p:nvPr/>
          </p:nvCxnSpPr>
          <p:spPr>
            <a:xfrm>
              <a:off x="5076516" y="4160722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Rounded Rectangle 264"/>
            <p:cNvSpPr/>
            <p:nvPr/>
          </p:nvSpPr>
          <p:spPr>
            <a:xfrm>
              <a:off x="49463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Arrow Connector 265"/>
            <p:cNvCxnSpPr>
              <a:stCxn id="263" idx="2"/>
              <a:endCxn id="265" idx="0"/>
            </p:cNvCxnSpPr>
            <p:nvPr/>
          </p:nvCxnSpPr>
          <p:spPr>
            <a:xfrm>
              <a:off x="5076516" y="442854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Rounded Rectangle 266"/>
            <p:cNvSpPr/>
            <p:nvPr/>
          </p:nvSpPr>
          <p:spPr>
            <a:xfrm>
              <a:off x="4946341" y="484988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8" name="Straight Arrow Connector 267"/>
            <p:cNvCxnSpPr>
              <a:stCxn id="265" idx="2"/>
              <a:endCxn id="267" idx="0"/>
            </p:cNvCxnSpPr>
            <p:nvPr/>
          </p:nvCxnSpPr>
          <p:spPr>
            <a:xfrm>
              <a:off x="5076516" y="469636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Arrow Connector 270"/>
            <p:cNvCxnSpPr>
              <a:stCxn id="267" idx="2"/>
              <a:endCxn id="371" idx="0"/>
            </p:cNvCxnSpPr>
            <p:nvPr/>
          </p:nvCxnSpPr>
          <p:spPr>
            <a:xfrm>
              <a:off x="5076516" y="4964184"/>
              <a:ext cx="0" cy="880903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>
              <a:stCxn id="263" idx="3"/>
              <a:endCxn id="279" idx="1"/>
            </p:cNvCxnSpPr>
            <p:nvPr/>
          </p:nvCxnSpPr>
          <p:spPr>
            <a:xfrm>
              <a:off x="5206691" y="4371392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>
              <a:stCxn id="265" idx="3"/>
              <a:endCxn id="281" idx="1"/>
            </p:cNvCxnSpPr>
            <p:nvPr/>
          </p:nvCxnSpPr>
          <p:spPr>
            <a:xfrm>
              <a:off x="5206691" y="4639213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>
              <a:stCxn id="267" idx="3"/>
              <a:endCxn id="283" idx="1"/>
            </p:cNvCxnSpPr>
            <p:nvPr/>
          </p:nvCxnSpPr>
          <p:spPr>
            <a:xfrm>
              <a:off x="5206691" y="4907034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Arrow Connector 274"/>
            <p:cNvCxnSpPr>
              <a:endCxn id="285" idx="1"/>
            </p:cNvCxnSpPr>
            <p:nvPr/>
          </p:nvCxnSpPr>
          <p:spPr>
            <a:xfrm>
              <a:off x="5071754" y="5174855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Oval 275"/>
            <p:cNvSpPr/>
            <p:nvPr/>
          </p:nvSpPr>
          <p:spPr>
            <a:xfrm>
              <a:off x="54368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cxnSp>
          <p:nvCxnSpPr>
            <p:cNvPr id="277" name="Straight Arrow Connector 276"/>
            <p:cNvCxnSpPr>
              <a:stCxn id="276" idx="6"/>
            </p:cNvCxnSpPr>
            <p:nvPr/>
          </p:nvCxnSpPr>
          <p:spPr>
            <a:xfrm>
              <a:off x="56972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Rounded Rectangle 278"/>
            <p:cNvSpPr/>
            <p:nvPr/>
          </p:nvSpPr>
          <p:spPr>
            <a:xfrm>
              <a:off x="54416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0" name="Straight Arrow Connector 279"/>
            <p:cNvCxnSpPr>
              <a:stCxn id="276" idx="4"/>
              <a:endCxn id="279" idx="0"/>
            </p:cNvCxnSpPr>
            <p:nvPr/>
          </p:nvCxnSpPr>
          <p:spPr>
            <a:xfrm>
              <a:off x="5567054" y="1530191"/>
              <a:ext cx="4762" cy="278405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Rounded Rectangle 280"/>
            <p:cNvSpPr/>
            <p:nvPr/>
          </p:nvSpPr>
          <p:spPr>
            <a:xfrm>
              <a:off x="54416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2" name="Straight Arrow Connector 281"/>
            <p:cNvCxnSpPr>
              <a:stCxn id="279" idx="2"/>
              <a:endCxn id="281" idx="0"/>
            </p:cNvCxnSpPr>
            <p:nvPr/>
          </p:nvCxnSpPr>
          <p:spPr>
            <a:xfrm>
              <a:off x="5571816" y="442854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Rounded Rectangle 282"/>
            <p:cNvSpPr/>
            <p:nvPr/>
          </p:nvSpPr>
          <p:spPr>
            <a:xfrm>
              <a:off x="5441641" y="484988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Arrow Connector 283"/>
            <p:cNvCxnSpPr>
              <a:stCxn id="281" idx="2"/>
              <a:endCxn id="283" idx="0"/>
            </p:cNvCxnSpPr>
            <p:nvPr/>
          </p:nvCxnSpPr>
          <p:spPr>
            <a:xfrm>
              <a:off x="5571816" y="469636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5" name="Rounded Rectangle 284"/>
            <p:cNvSpPr/>
            <p:nvPr/>
          </p:nvSpPr>
          <p:spPr>
            <a:xfrm>
              <a:off x="5441641" y="511770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6" name="Straight Arrow Connector 285"/>
            <p:cNvCxnSpPr>
              <a:stCxn id="283" idx="2"/>
              <a:endCxn id="285" idx="0"/>
            </p:cNvCxnSpPr>
            <p:nvPr/>
          </p:nvCxnSpPr>
          <p:spPr>
            <a:xfrm>
              <a:off x="5571816" y="496418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/>
            <p:cNvCxnSpPr>
              <a:stCxn id="285" idx="2"/>
              <a:endCxn id="373" idx="0"/>
            </p:cNvCxnSpPr>
            <p:nvPr/>
          </p:nvCxnSpPr>
          <p:spPr>
            <a:xfrm>
              <a:off x="5571816" y="5232005"/>
              <a:ext cx="0" cy="613082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Arrow Connector 293"/>
            <p:cNvCxnSpPr>
              <a:stCxn id="281" idx="3"/>
              <a:endCxn id="308" idx="1"/>
            </p:cNvCxnSpPr>
            <p:nvPr/>
          </p:nvCxnSpPr>
          <p:spPr>
            <a:xfrm>
              <a:off x="5701991" y="4639213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/>
            <p:cNvCxnSpPr>
              <a:stCxn id="283" idx="3"/>
              <a:endCxn id="311" idx="1"/>
            </p:cNvCxnSpPr>
            <p:nvPr/>
          </p:nvCxnSpPr>
          <p:spPr>
            <a:xfrm>
              <a:off x="5701991" y="4907034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Arrow Connector 301"/>
            <p:cNvCxnSpPr>
              <a:stCxn id="285" idx="3"/>
              <a:endCxn id="313" idx="1"/>
            </p:cNvCxnSpPr>
            <p:nvPr/>
          </p:nvCxnSpPr>
          <p:spPr>
            <a:xfrm>
              <a:off x="5701991" y="517485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Arrow Connector 303"/>
            <p:cNvCxnSpPr>
              <a:endCxn id="317" idx="1"/>
            </p:cNvCxnSpPr>
            <p:nvPr/>
          </p:nvCxnSpPr>
          <p:spPr>
            <a:xfrm>
              <a:off x="5567054" y="5442676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Oval 304"/>
            <p:cNvSpPr/>
            <p:nvPr/>
          </p:nvSpPr>
          <p:spPr>
            <a:xfrm>
              <a:off x="59321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08" name="Rounded Rectangle 307"/>
            <p:cNvSpPr/>
            <p:nvPr/>
          </p:nvSpPr>
          <p:spPr>
            <a:xfrm>
              <a:off x="59369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0" name="Straight Arrow Connector 309"/>
            <p:cNvCxnSpPr>
              <a:stCxn id="305" idx="4"/>
              <a:endCxn id="308" idx="0"/>
            </p:cNvCxnSpPr>
            <p:nvPr/>
          </p:nvCxnSpPr>
          <p:spPr>
            <a:xfrm>
              <a:off x="6062354" y="1530191"/>
              <a:ext cx="4762" cy="3051872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Rounded Rectangle 310"/>
            <p:cNvSpPr/>
            <p:nvPr/>
          </p:nvSpPr>
          <p:spPr>
            <a:xfrm>
              <a:off x="5936941" y="484988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2" name="Straight Arrow Connector 311"/>
            <p:cNvCxnSpPr>
              <a:stCxn id="308" idx="2"/>
              <a:endCxn id="311" idx="0"/>
            </p:cNvCxnSpPr>
            <p:nvPr/>
          </p:nvCxnSpPr>
          <p:spPr>
            <a:xfrm>
              <a:off x="6067116" y="469636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Rounded Rectangle 312"/>
            <p:cNvSpPr/>
            <p:nvPr/>
          </p:nvSpPr>
          <p:spPr>
            <a:xfrm>
              <a:off x="5936941" y="511770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5" name="Straight Arrow Connector 314"/>
            <p:cNvCxnSpPr>
              <a:stCxn id="311" idx="2"/>
              <a:endCxn id="313" idx="0"/>
            </p:cNvCxnSpPr>
            <p:nvPr/>
          </p:nvCxnSpPr>
          <p:spPr>
            <a:xfrm>
              <a:off x="6067116" y="496418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7" name="Rounded Rectangle 316"/>
            <p:cNvSpPr/>
            <p:nvPr/>
          </p:nvSpPr>
          <p:spPr>
            <a:xfrm>
              <a:off x="5936941" y="538552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8" name="Straight Arrow Connector 317"/>
            <p:cNvCxnSpPr>
              <a:stCxn id="313" idx="2"/>
              <a:endCxn id="317" idx="0"/>
            </p:cNvCxnSpPr>
            <p:nvPr/>
          </p:nvCxnSpPr>
          <p:spPr>
            <a:xfrm>
              <a:off x="6067116" y="5232006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Arrow Connector 321"/>
            <p:cNvCxnSpPr>
              <a:stCxn id="317" idx="2"/>
              <a:endCxn id="375" idx="0"/>
            </p:cNvCxnSpPr>
            <p:nvPr/>
          </p:nvCxnSpPr>
          <p:spPr>
            <a:xfrm>
              <a:off x="6067116" y="5499826"/>
              <a:ext cx="0" cy="34526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Rounded Rectangle 354"/>
            <p:cNvSpPr/>
            <p:nvPr/>
          </p:nvSpPr>
          <p:spPr>
            <a:xfrm>
              <a:off x="969714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57" name="Rounded Rectangle 356"/>
            <p:cNvSpPr/>
            <p:nvPr/>
          </p:nvSpPr>
          <p:spPr>
            <a:xfrm>
              <a:off x="1477225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59" name="Rounded Rectangle 358"/>
            <p:cNvSpPr/>
            <p:nvPr/>
          </p:nvSpPr>
          <p:spPr>
            <a:xfrm>
              <a:off x="1972525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1" name="Rounded Rectangle 360"/>
            <p:cNvSpPr/>
            <p:nvPr/>
          </p:nvSpPr>
          <p:spPr>
            <a:xfrm>
              <a:off x="24698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3" name="Rounded Rectangle 362"/>
            <p:cNvSpPr/>
            <p:nvPr/>
          </p:nvSpPr>
          <p:spPr>
            <a:xfrm>
              <a:off x="29651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5" name="Rounded Rectangle 364"/>
            <p:cNvSpPr/>
            <p:nvPr/>
          </p:nvSpPr>
          <p:spPr>
            <a:xfrm>
              <a:off x="34604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7" name="Rounded Rectangle 366"/>
            <p:cNvSpPr/>
            <p:nvPr/>
          </p:nvSpPr>
          <p:spPr>
            <a:xfrm>
              <a:off x="39557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9" name="Rounded Rectangle 368"/>
            <p:cNvSpPr/>
            <p:nvPr/>
          </p:nvSpPr>
          <p:spPr>
            <a:xfrm>
              <a:off x="44510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71" name="Rounded Rectangle 370"/>
            <p:cNvSpPr/>
            <p:nvPr/>
          </p:nvSpPr>
          <p:spPr>
            <a:xfrm>
              <a:off x="49463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73" name="Rounded Rectangle 372"/>
            <p:cNvSpPr/>
            <p:nvPr/>
          </p:nvSpPr>
          <p:spPr>
            <a:xfrm>
              <a:off x="54416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75" name="Rounded Rectangle 374"/>
            <p:cNvSpPr/>
            <p:nvPr/>
          </p:nvSpPr>
          <p:spPr>
            <a:xfrm>
              <a:off x="59369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89" name="Straight Arrow Connector 388"/>
            <p:cNvCxnSpPr>
              <a:stCxn id="373" idx="3"/>
              <a:endCxn id="375" idx="1"/>
            </p:cNvCxnSpPr>
            <p:nvPr/>
          </p:nvCxnSpPr>
          <p:spPr>
            <a:xfrm>
              <a:off x="57019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Arrow Connector 389"/>
            <p:cNvCxnSpPr>
              <a:stCxn id="371" idx="3"/>
              <a:endCxn id="373" idx="1"/>
            </p:cNvCxnSpPr>
            <p:nvPr/>
          </p:nvCxnSpPr>
          <p:spPr>
            <a:xfrm>
              <a:off x="52066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Arrow Connector 390"/>
            <p:cNvCxnSpPr>
              <a:stCxn id="369" idx="3"/>
              <a:endCxn id="371" idx="1"/>
            </p:cNvCxnSpPr>
            <p:nvPr/>
          </p:nvCxnSpPr>
          <p:spPr>
            <a:xfrm>
              <a:off x="47113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Arrow Connector 391"/>
            <p:cNvCxnSpPr>
              <a:stCxn id="367" idx="3"/>
              <a:endCxn id="369" idx="1"/>
            </p:cNvCxnSpPr>
            <p:nvPr/>
          </p:nvCxnSpPr>
          <p:spPr>
            <a:xfrm>
              <a:off x="42160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Arrow Connector 392"/>
            <p:cNvCxnSpPr>
              <a:stCxn id="365" idx="3"/>
              <a:endCxn id="367" idx="1"/>
            </p:cNvCxnSpPr>
            <p:nvPr/>
          </p:nvCxnSpPr>
          <p:spPr>
            <a:xfrm>
              <a:off x="37207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Arrow Connector 393"/>
            <p:cNvCxnSpPr>
              <a:stCxn id="363" idx="3"/>
              <a:endCxn id="365" idx="1"/>
            </p:cNvCxnSpPr>
            <p:nvPr/>
          </p:nvCxnSpPr>
          <p:spPr>
            <a:xfrm>
              <a:off x="32254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Arrow Connector 394"/>
            <p:cNvCxnSpPr>
              <a:stCxn id="361" idx="3"/>
              <a:endCxn id="363" idx="1"/>
            </p:cNvCxnSpPr>
            <p:nvPr/>
          </p:nvCxnSpPr>
          <p:spPr>
            <a:xfrm>
              <a:off x="27301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Arrow Connector 395"/>
            <p:cNvCxnSpPr>
              <a:stCxn id="359" idx="3"/>
              <a:endCxn id="361" idx="1"/>
            </p:cNvCxnSpPr>
            <p:nvPr/>
          </p:nvCxnSpPr>
          <p:spPr>
            <a:xfrm>
              <a:off x="2232875" y="5902237"/>
              <a:ext cx="236966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Arrow Connector 396"/>
            <p:cNvCxnSpPr>
              <a:stCxn id="357" idx="3"/>
              <a:endCxn id="359" idx="1"/>
            </p:cNvCxnSpPr>
            <p:nvPr/>
          </p:nvCxnSpPr>
          <p:spPr>
            <a:xfrm>
              <a:off x="1737575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Arrow Connector 397"/>
            <p:cNvCxnSpPr>
              <a:stCxn id="355" idx="3"/>
              <a:endCxn id="357" idx="1"/>
            </p:cNvCxnSpPr>
            <p:nvPr/>
          </p:nvCxnSpPr>
          <p:spPr>
            <a:xfrm>
              <a:off x="1230064" y="5902237"/>
              <a:ext cx="247161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16</a:t>
            </a:fld>
            <a:endParaRPr lang="en-US"/>
          </a:p>
        </p:txBody>
      </p:sp>
      <p:sp>
        <p:nvSpPr>
          <p:cNvPr id="206" name="Line Callout 2 205"/>
          <p:cNvSpPr/>
          <p:nvPr/>
        </p:nvSpPr>
        <p:spPr>
          <a:xfrm>
            <a:off x="6703483" y="2244631"/>
            <a:ext cx="1983317" cy="534522"/>
          </a:xfrm>
          <a:prstGeom prst="borderCallout2">
            <a:avLst>
              <a:gd name="adj1" fmla="val 21016"/>
              <a:gd name="adj2" fmla="val 476"/>
              <a:gd name="adj3" fmla="val 18750"/>
              <a:gd name="adj4" fmla="val -16667"/>
              <a:gd name="adj5" fmla="val -31599"/>
              <a:gd name="adj6" fmla="val -24948"/>
            </a:avLst>
          </a:prstGeom>
          <a:noFill/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main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control thread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7" name="Line Callout 2 206"/>
          <p:cNvSpPr/>
          <p:nvPr/>
        </p:nvSpPr>
        <p:spPr>
          <a:xfrm>
            <a:off x="6703483" y="4596750"/>
            <a:ext cx="1805517" cy="387320"/>
          </a:xfrm>
          <a:prstGeom prst="borderCallout2">
            <a:avLst>
              <a:gd name="adj1" fmla="val 21016"/>
              <a:gd name="adj2" fmla="val 476"/>
              <a:gd name="adj3" fmla="val 24214"/>
              <a:gd name="adj4" fmla="val -22724"/>
              <a:gd name="adj5" fmla="val 99078"/>
              <a:gd name="adj6" fmla="val -30818"/>
            </a:avLst>
          </a:prstGeom>
          <a:noFill/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pthread_create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8" name="Line Callout 2 207"/>
          <p:cNvSpPr/>
          <p:nvPr/>
        </p:nvSpPr>
        <p:spPr>
          <a:xfrm>
            <a:off x="6703483" y="5856494"/>
            <a:ext cx="1805517" cy="387320"/>
          </a:xfrm>
          <a:prstGeom prst="borderCallout2">
            <a:avLst>
              <a:gd name="adj1" fmla="val 21016"/>
              <a:gd name="adj2" fmla="val 476"/>
              <a:gd name="adj3" fmla="val 21091"/>
              <a:gd name="adj4" fmla="val -21384"/>
              <a:gd name="adj5" fmla="val 94394"/>
              <a:gd name="adj6" fmla="val -34279"/>
            </a:avLst>
          </a:prstGeom>
          <a:noFill/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pthread_join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7" grpId="0" animBg="1"/>
      <p:bldP spid="2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roup 207"/>
          <p:cNvGrpSpPr/>
          <p:nvPr/>
        </p:nvGrpSpPr>
        <p:grpSpPr>
          <a:xfrm>
            <a:off x="893796" y="1772864"/>
            <a:ext cx="5380450" cy="4788039"/>
            <a:chOff x="893796" y="1772864"/>
            <a:chExt cx="5380450" cy="4788039"/>
          </a:xfrm>
        </p:grpSpPr>
        <p:sp>
          <p:nvSpPr>
            <p:cNvPr id="209" name="Rounded Rectangle 208"/>
            <p:cNvSpPr/>
            <p:nvPr/>
          </p:nvSpPr>
          <p:spPr>
            <a:xfrm>
              <a:off x="898406" y="6344901"/>
              <a:ext cx="5371230" cy="216002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ounded Rectangle 213"/>
            <p:cNvSpPr/>
            <p:nvPr/>
          </p:nvSpPr>
          <p:spPr>
            <a:xfrm flipH="1">
              <a:off x="5902764" y="4993483"/>
              <a:ext cx="330207" cy="1215080"/>
            </a:xfrm>
            <a:prstGeom prst="roundRect">
              <a:avLst/>
            </a:prstGeom>
            <a:noFill/>
            <a:ln w="31750">
              <a:solidFill>
                <a:srgbClr val="80008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ounded Rectangle 214"/>
            <p:cNvSpPr/>
            <p:nvPr/>
          </p:nvSpPr>
          <p:spPr>
            <a:xfrm flipH="1">
              <a:off x="4911756" y="4457471"/>
              <a:ext cx="330207" cy="1210563"/>
            </a:xfrm>
            <a:prstGeom prst="roundRect">
              <a:avLst/>
            </a:prstGeom>
            <a:noFill/>
            <a:ln w="31750">
              <a:solidFill>
                <a:srgbClr val="8EB4E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ounded Rectangle 215"/>
            <p:cNvSpPr/>
            <p:nvPr/>
          </p:nvSpPr>
          <p:spPr>
            <a:xfrm flipH="1">
              <a:off x="5411167" y="4726920"/>
              <a:ext cx="330207" cy="1208936"/>
            </a:xfrm>
            <a:prstGeom prst="roundRect">
              <a:avLst/>
            </a:prstGeom>
            <a:noFill/>
            <a:ln w="317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ounded Rectangle 216"/>
            <p:cNvSpPr/>
            <p:nvPr/>
          </p:nvSpPr>
          <p:spPr>
            <a:xfrm flipH="1">
              <a:off x="3922219" y="3920572"/>
              <a:ext cx="330207" cy="1215080"/>
            </a:xfrm>
            <a:prstGeom prst="roundRect">
              <a:avLst/>
            </a:prstGeom>
            <a:noFill/>
            <a:ln w="31750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ounded Rectangle 217"/>
            <p:cNvSpPr/>
            <p:nvPr/>
          </p:nvSpPr>
          <p:spPr>
            <a:xfrm flipH="1">
              <a:off x="4413161" y="4190020"/>
              <a:ext cx="330207" cy="1210194"/>
            </a:xfrm>
            <a:prstGeom prst="roundRect">
              <a:avLst/>
            </a:prstGeom>
            <a:noFill/>
            <a:ln w="31750">
              <a:solidFill>
                <a:srgbClr val="99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ounded Rectangle 218"/>
            <p:cNvSpPr/>
            <p:nvPr/>
          </p:nvSpPr>
          <p:spPr>
            <a:xfrm flipH="1">
              <a:off x="2931617" y="3378886"/>
              <a:ext cx="330207" cy="1217865"/>
            </a:xfrm>
            <a:prstGeom prst="roundRect">
              <a:avLst/>
            </a:prstGeom>
            <a:noFill/>
            <a:ln w="31750">
              <a:solidFill>
                <a:srgbClr val="80008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ounded Rectangle 221"/>
            <p:cNvSpPr/>
            <p:nvPr/>
          </p:nvSpPr>
          <p:spPr>
            <a:xfrm flipH="1">
              <a:off x="3431028" y="3648334"/>
              <a:ext cx="330207" cy="1216238"/>
            </a:xfrm>
            <a:prstGeom prst="roundRect">
              <a:avLst/>
            </a:prstGeom>
            <a:noFill/>
            <a:ln w="3175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ounded Rectangle 222"/>
            <p:cNvSpPr/>
            <p:nvPr/>
          </p:nvSpPr>
          <p:spPr>
            <a:xfrm flipH="1">
              <a:off x="1934119" y="2843028"/>
              <a:ext cx="330207" cy="1218080"/>
            </a:xfrm>
            <a:prstGeom prst="roundRect">
              <a:avLst/>
            </a:prstGeom>
            <a:noFill/>
            <a:ln w="31750">
              <a:solidFill>
                <a:srgbClr val="8EB4E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ounded Rectangle 223"/>
            <p:cNvSpPr/>
            <p:nvPr/>
          </p:nvSpPr>
          <p:spPr>
            <a:xfrm flipH="1">
              <a:off x="2441999" y="3104010"/>
              <a:ext cx="330207" cy="1224224"/>
            </a:xfrm>
            <a:prstGeom prst="roundRect">
              <a:avLst/>
            </a:prstGeom>
            <a:noFill/>
            <a:ln w="317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ounded Rectangle 224"/>
            <p:cNvSpPr/>
            <p:nvPr/>
          </p:nvSpPr>
          <p:spPr>
            <a:xfrm flipH="1">
              <a:off x="935167" y="2307385"/>
              <a:ext cx="330207" cy="1218081"/>
            </a:xfrm>
            <a:prstGeom prst="roundRect">
              <a:avLst/>
            </a:prstGeom>
            <a:noFill/>
            <a:ln w="31750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ounded Rectangle 225"/>
            <p:cNvSpPr/>
            <p:nvPr/>
          </p:nvSpPr>
          <p:spPr>
            <a:xfrm flipH="1">
              <a:off x="1443044" y="2568368"/>
              <a:ext cx="330207" cy="1224920"/>
            </a:xfrm>
            <a:prstGeom prst="roundRect">
              <a:avLst/>
            </a:prstGeom>
            <a:noFill/>
            <a:ln w="31750">
              <a:solidFill>
                <a:srgbClr val="99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893796" y="1772864"/>
              <a:ext cx="5380450" cy="36410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6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Pipelining X264 with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Pthreads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969349" y="245418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96934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"/>
                <a:cs typeface="Courier"/>
              </a:rPr>
              <a:t>I</a:t>
            </a:r>
          </a:p>
        </p:txBody>
      </p:sp>
      <p:cxnSp>
        <p:nvCxnSpPr>
          <p:cNvPr id="86" name="Straight Arrow Connector 85"/>
          <p:cNvCxnSpPr>
            <a:stCxn id="85" idx="4"/>
            <a:endCxn id="84" idx="0"/>
          </p:cNvCxnSpPr>
          <p:nvPr/>
        </p:nvCxnSpPr>
        <p:spPr>
          <a:xfrm>
            <a:off x="1099524" y="2080520"/>
            <a:ext cx="0" cy="37366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969349" y="272200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>
            <a:stCxn id="84" idx="2"/>
            <a:endCxn id="87" idx="0"/>
          </p:cNvCxnSpPr>
          <p:nvPr/>
        </p:nvCxnSpPr>
        <p:spPr>
          <a:xfrm>
            <a:off x="1099524" y="2568482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969349" y="298982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>
            <a:stCxn id="87" idx="2"/>
            <a:endCxn id="89" idx="0"/>
          </p:cNvCxnSpPr>
          <p:nvPr/>
        </p:nvCxnSpPr>
        <p:spPr>
          <a:xfrm>
            <a:off x="1099524" y="283630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969349" y="325764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9" idx="2"/>
            <a:endCxn id="91" idx="0"/>
          </p:cNvCxnSpPr>
          <p:nvPr/>
        </p:nvCxnSpPr>
        <p:spPr>
          <a:xfrm>
            <a:off x="1099524" y="310412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1" idx="2"/>
            <a:endCxn id="355" idx="0"/>
          </p:cNvCxnSpPr>
          <p:nvPr/>
        </p:nvCxnSpPr>
        <p:spPr>
          <a:xfrm>
            <a:off x="1099524" y="3371945"/>
            <a:ext cx="365" cy="302347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5" idx="6"/>
          </p:cNvCxnSpPr>
          <p:nvPr/>
        </p:nvCxnSpPr>
        <p:spPr>
          <a:xfrm>
            <a:off x="1229699" y="1950345"/>
            <a:ext cx="232569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7" idx="3"/>
            <a:endCxn id="103" idx="1"/>
          </p:cNvCxnSpPr>
          <p:nvPr/>
        </p:nvCxnSpPr>
        <p:spPr>
          <a:xfrm>
            <a:off x="1229699" y="2779153"/>
            <a:ext cx="24716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9" idx="3"/>
            <a:endCxn id="105" idx="1"/>
          </p:cNvCxnSpPr>
          <p:nvPr/>
        </p:nvCxnSpPr>
        <p:spPr>
          <a:xfrm>
            <a:off x="1229699" y="3046974"/>
            <a:ext cx="24716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1" idx="3"/>
            <a:endCxn id="107" idx="1"/>
          </p:cNvCxnSpPr>
          <p:nvPr/>
        </p:nvCxnSpPr>
        <p:spPr>
          <a:xfrm>
            <a:off x="1229699" y="3314795"/>
            <a:ext cx="24716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109" idx="1"/>
          </p:cNvCxnSpPr>
          <p:nvPr/>
        </p:nvCxnSpPr>
        <p:spPr>
          <a:xfrm>
            <a:off x="1099524" y="3582616"/>
            <a:ext cx="377336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1476860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476860" y="272200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/>
          <p:cNvCxnSpPr>
            <a:stCxn id="102" idx="4"/>
            <a:endCxn id="103" idx="0"/>
          </p:cNvCxnSpPr>
          <p:nvPr/>
        </p:nvCxnSpPr>
        <p:spPr>
          <a:xfrm>
            <a:off x="1607035" y="2080520"/>
            <a:ext cx="0" cy="641483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ounded Rectangle 104"/>
          <p:cNvSpPr/>
          <p:nvPr/>
        </p:nvSpPr>
        <p:spPr>
          <a:xfrm>
            <a:off x="1476860" y="298982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3" idx="2"/>
            <a:endCxn id="105" idx="0"/>
          </p:cNvCxnSpPr>
          <p:nvPr/>
        </p:nvCxnSpPr>
        <p:spPr>
          <a:xfrm>
            <a:off x="1607035" y="283630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1476860" y="325764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>
            <a:stCxn id="105" idx="2"/>
            <a:endCxn id="107" idx="0"/>
          </p:cNvCxnSpPr>
          <p:nvPr/>
        </p:nvCxnSpPr>
        <p:spPr>
          <a:xfrm>
            <a:off x="1607035" y="310412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1476860" y="352546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10" name="Straight Arrow Connector 109"/>
          <p:cNvCxnSpPr>
            <a:stCxn id="107" idx="2"/>
            <a:endCxn id="109" idx="0"/>
          </p:cNvCxnSpPr>
          <p:nvPr/>
        </p:nvCxnSpPr>
        <p:spPr>
          <a:xfrm>
            <a:off x="1607035" y="3371945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9" idx="2"/>
            <a:endCxn id="357" idx="0"/>
          </p:cNvCxnSpPr>
          <p:nvPr/>
        </p:nvCxnSpPr>
        <p:spPr>
          <a:xfrm>
            <a:off x="1607035" y="3639766"/>
            <a:ext cx="365" cy="275565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2" idx="6"/>
          </p:cNvCxnSpPr>
          <p:nvPr/>
        </p:nvCxnSpPr>
        <p:spPr>
          <a:xfrm flipV="1">
            <a:off x="1737210" y="1950344"/>
            <a:ext cx="232569" cy="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5" idx="3"/>
            <a:endCxn id="121" idx="1"/>
          </p:cNvCxnSpPr>
          <p:nvPr/>
        </p:nvCxnSpPr>
        <p:spPr>
          <a:xfrm>
            <a:off x="1737210" y="304697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7" idx="3"/>
            <a:endCxn id="123" idx="1"/>
          </p:cNvCxnSpPr>
          <p:nvPr/>
        </p:nvCxnSpPr>
        <p:spPr>
          <a:xfrm>
            <a:off x="1737210" y="3314795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9" idx="3"/>
            <a:endCxn id="125" idx="1"/>
          </p:cNvCxnSpPr>
          <p:nvPr/>
        </p:nvCxnSpPr>
        <p:spPr>
          <a:xfrm>
            <a:off x="1737210" y="3582616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27" idx="1"/>
          </p:cNvCxnSpPr>
          <p:nvPr/>
        </p:nvCxnSpPr>
        <p:spPr>
          <a:xfrm>
            <a:off x="1604654" y="3850437"/>
            <a:ext cx="367506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1972160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1972160" y="298982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>
            <a:stCxn id="120" idx="4"/>
            <a:endCxn id="121" idx="0"/>
          </p:cNvCxnSpPr>
          <p:nvPr/>
        </p:nvCxnSpPr>
        <p:spPr>
          <a:xfrm>
            <a:off x="2102335" y="2080520"/>
            <a:ext cx="0" cy="909304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>
            <a:off x="1972160" y="325764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>
            <a:stCxn id="121" idx="2"/>
            <a:endCxn id="123" idx="0"/>
          </p:cNvCxnSpPr>
          <p:nvPr/>
        </p:nvCxnSpPr>
        <p:spPr>
          <a:xfrm>
            <a:off x="2102335" y="310412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1972160" y="352546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6" name="Straight Arrow Connector 125"/>
          <p:cNvCxnSpPr>
            <a:stCxn id="123" idx="2"/>
            <a:endCxn id="125" idx="0"/>
          </p:cNvCxnSpPr>
          <p:nvPr/>
        </p:nvCxnSpPr>
        <p:spPr>
          <a:xfrm>
            <a:off x="2102335" y="3371945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ounded Rectangle 126"/>
          <p:cNvSpPr/>
          <p:nvPr/>
        </p:nvSpPr>
        <p:spPr>
          <a:xfrm>
            <a:off x="1972160" y="379328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8" name="Straight Arrow Connector 127"/>
          <p:cNvCxnSpPr>
            <a:stCxn id="125" idx="2"/>
            <a:endCxn id="127" idx="0"/>
          </p:cNvCxnSpPr>
          <p:nvPr/>
        </p:nvCxnSpPr>
        <p:spPr>
          <a:xfrm>
            <a:off x="2102335" y="3639766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7" idx="2"/>
            <a:endCxn id="359" idx="0"/>
          </p:cNvCxnSpPr>
          <p:nvPr/>
        </p:nvCxnSpPr>
        <p:spPr>
          <a:xfrm>
            <a:off x="2102335" y="3907587"/>
            <a:ext cx="365" cy="2487829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20" idx="6"/>
          </p:cNvCxnSpPr>
          <p:nvPr/>
        </p:nvCxnSpPr>
        <p:spPr>
          <a:xfrm>
            <a:off x="2232510" y="1950345"/>
            <a:ext cx="232569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23" idx="3"/>
            <a:endCxn id="139" idx="1"/>
          </p:cNvCxnSpPr>
          <p:nvPr/>
        </p:nvCxnSpPr>
        <p:spPr>
          <a:xfrm>
            <a:off x="2232510" y="3314795"/>
            <a:ext cx="23733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5" idx="3"/>
            <a:endCxn id="141" idx="1"/>
          </p:cNvCxnSpPr>
          <p:nvPr/>
        </p:nvCxnSpPr>
        <p:spPr>
          <a:xfrm>
            <a:off x="2232510" y="3582616"/>
            <a:ext cx="23733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27" idx="3"/>
            <a:endCxn id="143" idx="1"/>
          </p:cNvCxnSpPr>
          <p:nvPr/>
        </p:nvCxnSpPr>
        <p:spPr>
          <a:xfrm>
            <a:off x="2232510" y="3850437"/>
            <a:ext cx="23733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145" idx="1"/>
          </p:cNvCxnSpPr>
          <p:nvPr/>
        </p:nvCxnSpPr>
        <p:spPr>
          <a:xfrm>
            <a:off x="2099954" y="4118258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24650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2469841" y="325764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0" name="Straight Arrow Connector 139"/>
          <p:cNvCxnSpPr>
            <a:stCxn id="138" idx="4"/>
            <a:endCxn id="139" idx="0"/>
          </p:cNvCxnSpPr>
          <p:nvPr/>
        </p:nvCxnSpPr>
        <p:spPr>
          <a:xfrm>
            <a:off x="2595254" y="2080520"/>
            <a:ext cx="4762" cy="117712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Rounded Rectangle 140"/>
          <p:cNvSpPr/>
          <p:nvPr/>
        </p:nvSpPr>
        <p:spPr>
          <a:xfrm>
            <a:off x="2469841" y="352546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2" name="Straight Arrow Connector 141"/>
          <p:cNvCxnSpPr>
            <a:stCxn id="139" idx="2"/>
            <a:endCxn id="141" idx="0"/>
          </p:cNvCxnSpPr>
          <p:nvPr/>
        </p:nvCxnSpPr>
        <p:spPr>
          <a:xfrm>
            <a:off x="2600016" y="3371946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ounded Rectangle 142"/>
          <p:cNvSpPr/>
          <p:nvPr/>
        </p:nvSpPr>
        <p:spPr>
          <a:xfrm>
            <a:off x="2469841" y="379328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4" name="Straight Arrow Connector 143"/>
          <p:cNvCxnSpPr>
            <a:stCxn id="141" idx="2"/>
            <a:endCxn id="143" idx="0"/>
          </p:cNvCxnSpPr>
          <p:nvPr/>
        </p:nvCxnSpPr>
        <p:spPr>
          <a:xfrm>
            <a:off x="2600016" y="3639767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Rounded Rectangle 144"/>
          <p:cNvSpPr/>
          <p:nvPr/>
        </p:nvSpPr>
        <p:spPr>
          <a:xfrm>
            <a:off x="2469841" y="406110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>
            <a:stCxn id="143" idx="2"/>
            <a:endCxn id="145" idx="0"/>
          </p:cNvCxnSpPr>
          <p:nvPr/>
        </p:nvCxnSpPr>
        <p:spPr>
          <a:xfrm>
            <a:off x="2600016" y="3907588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38" idx="6"/>
          </p:cNvCxnSpPr>
          <p:nvPr/>
        </p:nvCxnSpPr>
        <p:spPr>
          <a:xfrm>
            <a:off x="27254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45" idx="2"/>
            <a:endCxn id="361" idx="0"/>
          </p:cNvCxnSpPr>
          <p:nvPr/>
        </p:nvCxnSpPr>
        <p:spPr>
          <a:xfrm>
            <a:off x="2600016" y="4175408"/>
            <a:ext cx="0" cy="2220008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29603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I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2965141" y="352546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54" name="Straight Arrow Connector 153"/>
          <p:cNvCxnSpPr>
            <a:stCxn id="152" idx="4"/>
            <a:endCxn id="153" idx="0"/>
          </p:cNvCxnSpPr>
          <p:nvPr/>
        </p:nvCxnSpPr>
        <p:spPr>
          <a:xfrm>
            <a:off x="3090554" y="2080520"/>
            <a:ext cx="4762" cy="144494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ounded Rectangle 154"/>
          <p:cNvSpPr/>
          <p:nvPr/>
        </p:nvSpPr>
        <p:spPr>
          <a:xfrm>
            <a:off x="2965141" y="379328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56" name="Straight Arrow Connector 155"/>
          <p:cNvCxnSpPr>
            <a:stCxn id="153" idx="2"/>
            <a:endCxn id="155" idx="0"/>
          </p:cNvCxnSpPr>
          <p:nvPr/>
        </p:nvCxnSpPr>
        <p:spPr>
          <a:xfrm>
            <a:off x="3095316" y="3639767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2965141" y="406110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>
            <a:stCxn id="155" idx="2"/>
            <a:endCxn id="157" idx="0"/>
          </p:cNvCxnSpPr>
          <p:nvPr/>
        </p:nvCxnSpPr>
        <p:spPr>
          <a:xfrm>
            <a:off x="3095316" y="3907588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Rounded Rectangle 158"/>
          <p:cNvSpPr/>
          <p:nvPr/>
        </p:nvSpPr>
        <p:spPr>
          <a:xfrm>
            <a:off x="2965141" y="432892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60" name="Straight Arrow Connector 159"/>
          <p:cNvCxnSpPr>
            <a:stCxn id="157" idx="2"/>
            <a:endCxn id="159" idx="0"/>
          </p:cNvCxnSpPr>
          <p:nvPr/>
        </p:nvCxnSpPr>
        <p:spPr>
          <a:xfrm>
            <a:off x="3095316" y="4175409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2" idx="6"/>
          </p:cNvCxnSpPr>
          <p:nvPr/>
        </p:nvCxnSpPr>
        <p:spPr>
          <a:xfrm>
            <a:off x="32207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55" idx="3"/>
            <a:endCxn id="171" idx="1"/>
          </p:cNvCxnSpPr>
          <p:nvPr/>
        </p:nvCxnSpPr>
        <p:spPr>
          <a:xfrm>
            <a:off x="3225491" y="3850437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57" idx="3"/>
            <a:endCxn id="173" idx="1"/>
          </p:cNvCxnSpPr>
          <p:nvPr/>
        </p:nvCxnSpPr>
        <p:spPr>
          <a:xfrm>
            <a:off x="3225491" y="411825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59" idx="3"/>
            <a:endCxn id="175" idx="1"/>
          </p:cNvCxnSpPr>
          <p:nvPr/>
        </p:nvCxnSpPr>
        <p:spPr>
          <a:xfrm>
            <a:off x="3225491" y="4386079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59" idx="2"/>
            <a:endCxn id="363" idx="0"/>
          </p:cNvCxnSpPr>
          <p:nvPr/>
        </p:nvCxnSpPr>
        <p:spPr>
          <a:xfrm>
            <a:off x="3095316" y="4443229"/>
            <a:ext cx="0" cy="19521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endCxn id="182" idx="1"/>
          </p:cNvCxnSpPr>
          <p:nvPr/>
        </p:nvCxnSpPr>
        <p:spPr>
          <a:xfrm>
            <a:off x="3090554" y="4653900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Oval 169"/>
          <p:cNvSpPr/>
          <p:nvPr/>
        </p:nvSpPr>
        <p:spPr>
          <a:xfrm>
            <a:off x="34556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3460441" y="379328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72" name="Straight Arrow Connector 171"/>
          <p:cNvCxnSpPr>
            <a:stCxn id="170" idx="4"/>
            <a:endCxn id="171" idx="0"/>
          </p:cNvCxnSpPr>
          <p:nvPr/>
        </p:nvCxnSpPr>
        <p:spPr>
          <a:xfrm>
            <a:off x="3585854" y="2080520"/>
            <a:ext cx="4762" cy="171276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72"/>
          <p:cNvSpPr/>
          <p:nvPr/>
        </p:nvSpPr>
        <p:spPr>
          <a:xfrm>
            <a:off x="3460441" y="406110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74" name="Straight Arrow Connector 173"/>
          <p:cNvCxnSpPr>
            <a:stCxn id="171" idx="2"/>
            <a:endCxn id="173" idx="0"/>
          </p:cNvCxnSpPr>
          <p:nvPr/>
        </p:nvCxnSpPr>
        <p:spPr>
          <a:xfrm>
            <a:off x="3590616" y="3907588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5" name="Rounded Rectangle 174"/>
          <p:cNvSpPr/>
          <p:nvPr/>
        </p:nvSpPr>
        <p:spPr>
          <a:xfrm>
            <a:off x="3460441" y="432892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76" name="Straight Arrow Connector 175"/>
          <p:cNvCxnSpPr>
            <a:stCxn id="173" idx="2"/>
            <a:endCxn id="175" idx="0"/>
          </p:cNvCxnSpPr>
          <p:nvPr/>
        </p:nvCxnSpPr>
        <p:spPr>
          <a:xfrm>
            <a:off x="3590616" y="4175409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70" idx="6"/>
          </p:cNvCxnSpPr>
          <p:nvPr/>
        </p:nvCxnSpPr>
        <p:spPr>
          <a:xfrm>
            <a:off x="37160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73" idx="3"/>
            <a:endCxn id="190" idx="1"/>
          </p:cNvCxnSpPr>
          <p:nvPr/>
        </p:nvCxnSpPr>
        <p:spPr>
          <a:xfrm>
            <a:off x="3720791" y="411825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75" idx="3"/>
            <a:endCxn id="196" idx="1"/>
          </p:cNvCxnSpPr>
          <p:nvPr/>
        </p:nvCxnSpPr>
        <p:spPr>
          <a:xfrm>
            <a:off x="3720791" y="4386079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Rounded Rectangle 181"/>
          <p:cNvSpPr/>
          <p:nvPr/>
        </p:nvSpPr>
        <p:spPr>
          <a:xfrm>
            <a:off x="3460441" y="459675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83" name="Straight Arrow Connector 182"/>
          <p:cNvCxnSpPr>
            <a:stCxn id="175" idx="2"/>
            <a:endCxn id="182" idx="0"/>
          </p:cNvCxnSpPr>
          <p:nvPr/>
        </p:nvCxnSpPr>
        <p:spPr>
          <a:xfrm>
            <a:off x="3590616" y="4443230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82" idx="2"/>
            <a:endCxn id="365" idx="0"/>
          </p:cNvCxnSpPr>
          <p:nvPr/>
        </p:nvCxnSpPr>
        <p:spPr>
          <a:xfrm>
            <a:off x="3590616" y="4711050"/>
            <a:ext cx="0" cy="168436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82" idx="3"/>
            <a:endCxn id="210" idx="1"/>
          </p:cNvCxnSpPr>
          <p:nvPr/>
        </p:nvCxnSpPr>
        <p:spPr>
          <a:xfrm>
            <a:off x="3720791" y="4653900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endCxn id="212" idx="1"/>
          </p:cNvCxnSpPr>
          <p:nvPr/>
        </p:nvCxnSpPr>
        <p:spPr>
          <a:xfrm>
            <a:off x="3584021" y="4921721"/>
            <a:ext cx="37172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Oval 188"/>
          <p:cNvSpPr/>
          <p:nvPr/>
        </p:nvSpPr>
        <p:spPr>
          <a:xfrm>
            <a:off x="39509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90" name="Rounded Rectangle 189"/>
          <p:cNvSpPr/>
          <p:nvPr/>
        </p:nvSpPr>
        <p:spPr>
          <a:xfrm>
            <a:off x="3955741" y="406110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94" name="Straight Arrow Connector 193"/>
          <p:cNvCxnSpPr>
            <a:stCxn id="189" idx="4"/>
            <a:endCxn id="190" idx="0"/>
          </p:cNvCxnSpPr>
          <p:nvPr/>
        </p:nvCxnSpPr>
        <p:spPr>
          <a:xfrm>
            <a:off x="4081154" y="2080520"/>
            <a:ext cx="4762" cy="1980588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Rounded Rectangle 195"/>
          <p:cNvSpPr/>
          <p:nvPr/>
        </p:nvSpPr>
        <p:spPr>
          <a:xfrm>
            <a:off x="3955741" y="432892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97" name="Straight Arrow Connector 196"/>
          <p:cNvCxnSpPr>
            <a:stCxn id="190" idx="2"/>
            <a:endCxn id="196" idx="0"/>
          </p:cNvCxnSpPr>
          <p:nvPr/>
        </p:nvCxnSpPr>
        <p:spPr>
          <a:xfrm>
            <a:off x="4085916" y="4175409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189" idx="6"/>
          </p:cNvCxnSpPr>
          <p:nvPr/>
        </p:nvCxnSpPr>
        <p:spPr>
          <a:xfrm>
            <a:off x="42113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Rounded Rectangle 209"/>
          <p:cNvSpPr/>
          <p:nvPr/>
        </p:nvSpPr>
        <p:spPr>
          <a:xfrm>
            <a:off x="3955741" y="459675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11" name="Straight Arrow Connector 210"/>
          <p:cNvCxnSpPr>
            <a:stCxn id="196" idx="2"/>
            <a:endCxn id="210" idx="0"/>
          </p:cNvCxnSpPr>
          <p:nvPr/>
        </p:nvCxnSpPr>
        <p:spPr>
          <a:xfrm>
            <a:off x="4085916" y="4443230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Rounded Rectangle 211"/>
          <p:cNvSpPr/>
          <p:nvPr/>
        </p:nvSpPr>
        <p:spPr>
          <a:xfrm>
            <a:off x="3955741" y="486457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13" name="Straight Arrow Connector 212"/>
          <p:cNvCxnSpPr>
            <a:stCxn id="210" idx="2"/>
            <a:endCxn id="212" idx="0"/>
          </p:cNvCxnSpPr>
          <p:nvPr/>
        </p:nvCxnSpPr>
        <p:spPr>
          <a:xfrm>
            <a:off x="4085916" y="4711051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212" idx="2"/>
            <a:endCxn id="367" idx="0"/>
          </p:cNvCxnSpPr>
          <p:nvPr/>
        </p:nvCxnSpPr>
        <p:spPr>
          <a:xfrm>
            <a:off x="4085916" y="4978871"/>
            <a:ext cx="0" cy="141654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Oval 220"/>
          <p:cNvSpPr/>
          <p:nvPr/>
        </p:nvSpPr>
        <p:spPr>
          <a:xfrm>
            <a:off x="44462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I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27" name="Rounded Rectangle 226"/>
          <p:cNvSpPr/>
          <p:nvPr/>
        </p:nvSpPr>
        <p:spPr>
          <a:xfrm>
            <a:off x="4451041" y="432892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28" name="Straight Arrow Connector 227"/>
          <p:cNvCxnSpPr>
            <a:stCxn id="221" idx="4"/>
            <a:endCxn id="227" idx="0"/>
          </p:cNvCxnSpPr>
          <p:nvPr/>
        </p:nvCxnSpPr>
        <p:spPr>
          <a:xfrm>
            <a:off x="4576454" y="2080520"/>
            <a:ext cx="4762" cy="2248409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21" idx="6"/>
          </p:cNvCxnSpPr>
          <p:nvPr/>
        </p:nvCxnSpPr>
        <p:spPr>
          <a:xfrm>
            <a:off x="47066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4" name="Rounded Rectangle 243"/>
          <p:cNvSpPr/>
          <p:nvPr/>
        </p:nvSpPr>
        <p:spPr>
          <a:xfrm>
            <a:off x="4451041" y="459675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46" name="Straight Arrow Connector 245"/>
          <p:cNvCxnSpPr>
            <a:stCxn id="227" idx="2"/>
            <a:endCxn id="244" idx="0"/>
          </p:cNvCxnSpPr>
          <p:nvPr/>
        </p:nvCxnSpPr>
        <p:spPr>
          <a:xfrm>
            <a:off x="4581216" y="4443230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Rounded Rectangle 246"/>
          <p:cNvSpPr/>
          <p:nvPr/>
        </p:nvSpPr>
        <p:spPr>
          <a:xfrm>
            <a:off x="4451041" y="486457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48" name="Straight Arrow Connector 247"/>
          <p:cNvCxnSpPr>
            <a:stCxn id="244" idx="2"/>
            <a:endCxn id="247" idx="0"/>
          </p:cNvCxnSpPr>
          <p:nvPr/>
        </p:nvCxnSpPr>
        <p:spPr>
          <a:xfrm>
            <a:off x="4581216" y="4711051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Rounded Rectangle 248"/>
          <p:cNvSpPr/>
          <p:nvPr/>
        </p:nvSpPr>
        <p:spPr>
          <a:xfrm>
            <a:off x="4451041" y="513239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50" name="Straight Arrow Connector 249"/>
          <p:cNvCxnSpPr>
            <a:stCxn id="247" idx="2"/>
            <a:endCxn id="249" idx="0"/>
          </p:cNvCxnSpPr>
          <p:nvPr/>
        </p:nvCxnSpPr>
        <p:spPr>
          <a:xfrm>
            <a:off x="4581216" y="4978872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stCxn id="249" idx="2"/>
            <a:endCxn id="369" idx="0"/>
          </p:cNvCxnSpPr>
          <p:nvPr/>
        </p:nvCxnSpPr>
        <p:spPr>
          <a:xfrm>
            <a:off x="4581216" y="5246692"/>
            <a:ext cx="0" cy="1148724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stCxn id="244" idx="3"/>
            <a:endCxn id="261" idx="1"/>
          </p:cNvCxnSpPr>
          <p:nvPr/>
        </p:nvCxnSpPr>
        <p:spPr>
          <a:xfrm>
            <a:off x="4711391" y="4653900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stCxn id="247" idx="3"/>
            <a:endCxn id="263" idx="1"/>
          </p:cNvCxnSpPr>
          <p:nvPr/>
        </p:nvCxnSpPr>
        <p:spPr>
          <a:xfrm>
            <a:off x="4711391" y="4921721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>
            <a:stCxn id="249" idx="3"/>
            <a:endCxn id="265" idx="1"/>
          </p:cNvCxnSpPr>
          <p:nvPr/>
        </p:nvCxnSpPr>
        <p:spPr>
          <a:xfrm>
            <a:off x="4711391" y="5189542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endCxn id="267" idx="1"/>
          </p:cNvCxnSpPr>
          <p:nvPr/>
        </p:nvCxnSpPr>
        <p:spPr>
          <a:xfrm>
            <a:off x="4576454" y="5457363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49415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259" name="Straight Arrow Connector 258"/>
          <p:cNvCxnSpPr>
            <a:stCxn id="258" idx="6"/>
          </p:cNvCxnSpPr>
          <p:nvPr/>
        </p:nvCxnSpPr>
        <p:spPr>
          <a:xfrm>
            <a:off x="52019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Rounded Rectangle 260"/>
          <p:cNvSpPr/>
          <p:nvPr/>
        </p:nvSpPr>
        <p:spPr>
          <a:xfrm>
            <a:off x="4946341" y="459675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2" name="Straight Arrow Connector 261"/>
          <p:cNvCxnSpPr>
            <a:stCxn id="258" idx="4"/>
            <a:endCxn id="261" idx="0"/>
          </p:cNvCxnSpPr>
          <p:nvPr/>
        </p:nvCxnSpPr>
        <p:spPr>
          <a:xfrm>
            <a:off x="5071754" y="2080520"/>
            <a:ext cx="4762" cy="251623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3" name="Rounded Rectangle 262"/>
          <p:cNvSpPr/>
          <p:nvPr/>
        </p:nvSpPr>
        <p:spPr>
          <a:xfrm>
            <a:off x="4946341" y="486457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4" name="Straight Arrow Connector 263"/>
          <p:cNvCxnSpPr>
            <a:stCxn id="261" idx="2"/>
            <a:endCxn id="263" idx="0"/>
          </p:cNvCxnSpPr>
          <p:nvPr/>
        </p:nvCxnSpPr>
        <p:spPr>
          <a:xfrm>
            <a:off x="5076516" y="4711051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5" name="Rounded Rectangle 264"/>
          <p:cNvSpPr/>
          <p:nvPr/>
        </p:nvSpPr>
        <p:spPr>
          <a:xfrm>
            <a:off x="4946341" y="513239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6" name="Straight Arrow Connector 265"/>
          <p:cNvCxnSpPr>
            <a:stCxn id="263" idx="2"/>
            <a:endCxn id="265" idx="0"/>
          </p:cNvCxnSpPr>
          <p:nvPr/>
        </p:nvCxnSpPr>
        <p:spPr>
          <a:xfrm>
            <a:off x="5076516" y="4978872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Rounded Rectangle 266"/>
          <p:cNvSpPr/>
          <p:nvPr/>
        </p:nvSpPr>
        <p:spPr>
          <a:xfrm>
            <a:off x="4946341" y="540021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8" name="Straight Arrow Connector 267"/>
          <p:cNvCxnSpPr>
            <a:stCxn id="265" idx="2"/>
            <a:endCxn id="267" idx="0"/>
          </p:cNvCxnSpPr>
          <p:nvPr/>
        </p:nvCxnSpPr>
        <p:spPr>
          <a:xfrm>
            <a:off x="5076516" y="524669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67" idx="2"/>
            <a:endCxn id="371" idx="0"/>
          </p:cNvCxnSpPr>
          <p:nvPr/>
        </p:nvCxnSpPr>
        <p:spPr>
          <a:xfrm>
            <a:off x="5076516" y="5514513"/>
            <a:ext cx="0" cy="880903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stCxn id="263" idx="3"/>
            <a:endCxn id="279" idx="1"/>
          </p:cNvCxnSpPr>
          <p:nvPr/>
        </p:nvCxnSpPr>
        <p:spPr>
          <a:xfrm>
            <a:off x="5206691" y="4921721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>
            <a:stCxn id="265" idx="3"/>
            <a:endCxn id="281" idx="1"/>
          </p:cNvCxnSpPr>
          <p:nvPr/>
        </p:nvCxnSpPr>
        <p:spPr>
          <a:xfrm>
            <a:off x="5206691" y="5189542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267" idx="3"/>
            <a:endCxn id="283" idx="1"/>
          </p:cNvCxnSpPr>
          <p:nvPr/>
        </p:nvCxnSpPr>
        <p:spPr>
          <a:xfrm>
            <a:off x="5206691" y="5457363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endCxn id="285" idx="1"/>
          </p:cNvCxnSpPr>
          <p:nvPr/>
        </p:nvCxnSpPr>
        <p:spPr>
          <a:xfrm>
            <a:off x="5071754" y="5725184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" name="Oval 275"/>
          <p:cNvSpPr/>
          <p:nvPr/>
        </p:nvSpPr>
        <p:spPr>
          <a:xfrm>
            <a:off x="54368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277" name="Straight Arrow Connector 276"/>
          <p:cNvCxnSpPr>
            <a:stCxn id="276" idx="6"/>
          </p:cNvCxnSpPr>
          <p:nvPr/>
        </p:nvCxnSpPr>
        <p:spPr>
          <a:xfrm>
            <a:off x="56972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9" name="Rounded Rectangle 278"/>
          <p:cNvSpPr/>
          <p:nvPr/>
        </p:nvSpPr>
        <p:spPr>
          <a:xfrm>
            <a:off x="5441641" y="486457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0" name="Straight Arrow Connector 279"/>
          <p:cNvCxnSpPr>
            <a:stCxn id="276" idx="4"/>
            <a:endCxn id="279" idx="0"/>
          </p:cNvCxnSpPr>
          <p:nvPr/>
        </p:nvCxnSpPr>
        <p:spPr>
          <a:xfrm>
            <a:off x="5567054" y="2080520"/>
            <a:ext cx="4762" cy="27840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1" name="Rounded Rectangle 280"/>
          <p:cNvSpPr/>
          <p:nvPr/>
        </p:nvSpPr>
        <p:spPr>
          <a:xfrm>
            <a:off x="5441641" y="513239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2" name="Straight Arrow Connector 281"/>
          <p:cNvCxnSpPr>
            <a:stCxn id="279" idx="2"/>
            <a:endCxn id="281" idx="0"/>
          </p:cNvCxnSpPr>
          <p:nvPr/>
        </p:nvCxnSpPr>
        <p:spPr>
          <a:xfrm>
            <a:off x="5571816" y="4978872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3" name="Rounded Rectangle 282"/>
          <p:cNvSpPr/>
          <p:nvPr/>
        </p:nvSpPr>
        <p:spPr>
          <a:xfrm>
            <a:off x="5441641" y="540021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4" name="Straight Arrow Connector 283"/>
          <p:cNvCxnSpPr>
            <a:stCxn id="281" idx="2"/>
            <a:endCxn id="283" idx="0"/>
          </p:cNvCxnSpPr>
          <p:nvPr/>
        </p:nvCxnSpPr>
        <p:spPr>
          <a:xfrm>
            <a:off x="5571816" y="524669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5" name="Rounded Rectangle 284"/>
          <p:cNvSpPr/>
          <p:nvPr/>
        </p:nvSpPr>
        <p:spPr>
          <a:xfrm>
            <a:off x="5441641" y="566803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6" name="Straight Arrow Connector 285"/>
          <p:cNvCxnSpPr>
            <a:stCxn id="283" idx="2"/>
            <a:endCxn id="285" idx="0"/>
          </p:cNvCxnSpPr>
          <p:nvPr/>
        </p:nvCxnSpPr>
        <p:spPr>
          <a:xfrm>
            <a:off x="5571816" y="551451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>
            <a:stCxn id="285" idx="2"/>
            <a:endCxn id="373" idx="0"/>
          </p:cNvCxnSpPr>
          <p:nvPr/>
        </p:nvCxnSpPr>
        <p:spPr>
          <a:xfrm>
            <a:off x="5571816" y="5782334"/>
            <a:ext cx="0" cy="61308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>
            <a:stCxn id="281" idx="3"/>
            <a:endCxn id="308" idx="1"/>
          </p:cNvCxnSpPr>
          <p:nvPr/>
        </p:nvCxnSpPr>
        <p:spPr>
          <a:xfrm>
            <a:off x="5701991" y="5189542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>
            <a:stCxn id="283" idx="3"/>
            <a:endCxn id="311" idx="1"/>
          </p:cNvCxnSpPr>
          <p:nvPr/>
        </p:nvCxnSpPr>
        <p:spPr>
          <a:xfrm>
            <a:off x="5701991" y="5457363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>
            <a:stCxn id="285" idx="3"/>
            <a:endCxn id="313" idx="1"/>
          </p:cNvCxnSpPr>
          <p:nvPr/>
        </p:nvCxnSpPr>
        <p:spPr>
          <a:xfrm>
            <a:off x="5701991" y="572518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>
            <a:endCxn id="317" idx="1"/>
          </p:cNvCxnSpPr>
          <p:nvPr/>
        </p:nvCxnSpPr>
        <p:spPr>
          <a:xfrm>
            <a:off x="5567054" y="5993005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5" name="Oval 304"/>
          <p:cNvSpPr/>
          <p:nvPr/>
        </p:nvSpPr>
        <p:spPr>
          <a:xfrm>
            <a:off x="59321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5936941" y="513239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0" name="Straight Arrow Connector 309"/>
          <p:cNvCxnSpPr>
            <a:stCxn id="305" idx="4"/>
            <a:endCxn id="308" idx="0"/>
          </p:cNvCxnSpPr>
          <p:nvPr/>
        </p:nvCxnSpPr>
        <p:spPr>
          <a:xfrm>
            <a:off x="6062354" y="2080520"/>
            <a:ext cx="4762" cy="305187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" name="Rounded Rectangle 310"/>
          <p:cNvSpPr/>
          <p:nvPr/>
        </p:nvSpPr>
        <p:spPr>
          <a:xfrm>
            <a:off x="5936941" y="540021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2" name="Straight Arrow Connector 311"/>
          <p:cNvCxnSpPr>
            <a:stCxn id="308" idx="2"/>
            <a:endCxn id="311" idx="0"/>
          </p:cNvCxnSpPr>
          <p:nvPr/>
        </p:nvCxnSpPr>
        <p:spPr>
          <a:xfrm>
            <a:off x="6067116" y="524669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3" name="Rounded Rectangle 312"/>
          <p:cNvSpPr/>
          <p:nvPr/>
        </p:nvSpPr>
        <p:spPr>
          <a:xfrm>
            <a:off x="5936941" y="566803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5" name="Straight Arrow Connector 314"/>
          <p:cNvCxnSpPr>
            <a:stCxn id="311" idx="2"/>
            <a:endCxn id="313" idx="0"/>
          </p:cNvCxnSpPr>
          <p:nvPr/>
        </p:nvCxnSpPr>
        <p:spPr>
          <a:xfrm>
            <a:off x="6067116" y="551451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" name="Rounded Rectangle 316"/>
          <p:cNvSpPr/>
          <p:nvPr/>
        </p:nvSpPr>
        <p:spPr>
          <a:xfrm>
            <a:off x="5936941" y="593585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8" name="Straight Arrow Connector 317"/>
          <p:cNvCxnSpPr>
            <a:stCxn id="313" idx="2"/>
            <a:endCxn id="317" idx="0"/>
          </p:cNvCxnSpPr>
          <p:nvPr/>
        </p:nvCxnSpPr>
        <p:spPr>
          <a:xfrm>
            <a:off x="6067116" y="5782335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>
            <a:stCxn id="317" idx="2"/>
            <a:endCxn id="375" idx="0"/>
          </p:cNvCxnSpPr>
          <p:nvPr/>
        </p:nvCxnSpPr>
        <p:spPr>
          <a:xfrm>
            <a:off x="6067116" y="6050155"/>
            <a:ext cx="0" cy="34526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5" name="Rounded Rectangle 354"/>
          <p:cNvSpPr/>
          <p:nvPr/>
        </p:nvSpPr>
        <p:spPr>
          <a:xfrm>
            <a:off x="969714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57" name="Rounded Rectangle 356"/>
          <p:cNvSpPr/>
          <p:nvPr/>
        </p:nvSpPr>
        <p:spPr>
          <a:xfrm>
            <a:off x="1477225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59" name="Rounded Rectangle 358"/>
          <p:cNvSpPr/>
          <p:nvPr/>
        </p:nvSpPr>
        <p:spPr>
          <a:xfrm>
            <a:off x="1972525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1" name="Rounded Rectangle 360"/>
          <p:cNvSpPr/>
          <p:nvPr/>
        </p:nvSpPr>
        <p:spPr>
          <a:xfrm>
            <a:off x="24698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3" name="Rounded Rectangle 362"/>
          <p:cNvSpPr/>
          <p:nvPr/>
        </p:nvSpPr>
        <p:spPr>
          <a:xfrm>
            <a:off x="29651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5" name="Rounded Rectangle 364"/>
          <p:cNvSpPr/>
          <p:nvPr/>
        </p:nvSpPr>
        <p:spPr>
          <a:xfrm>
            <a:off x="34604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7" name="Rounded Rectangle 366"/>
          <p:cNvSpPr/>
          <p:nvPr/>
        </p:nvSpPr>
        <p:spPr>
          <a:xfrm>
            <a:off x="39557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9" name="Rounded Rectangle 368"/>
          <p:cNvSpPr/>
          <p:nvPr/>
        </p:nvSpPr>
        <p:spPr>
          <a:xfrm>
            <a:off x="44510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71" name="Rounded Rectangle 370"/>
          <p:cNvSpPr/>
          <p:nvPr/>
        </p:nvSpPr>
        <p:spPr>
          <a:xfrm>
            <a:off x="49463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73" name="Rounded Rectangle 372"/>
          <p:cNvSpPr/>
          <p:nvPr/>
        </p:nvSpPr>
        <p:spPr>
          <a:xfrm>
            <a:off x="54416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75" name="Rounded Rectangle 374"/>
          <p:cNvSpPr/>
          <p:nvPr/>
        </p:nvSpPr>
        <p:spPr>
          <a:xfrm>
            <a:off x="59369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89" name="Straight Arrow Connector 388"/>
          <p:cNvCxnSpPr>
            <a:stCxn id="373" idx="3"/>
            <a:endCxn id="375" idx="1"/>
          </p:cNvCxnSpPr>
          <p:nvPr/>
        </p:nvCxnSpPr>
        <p:spPr>
          <a:xfrm>
            <a:off x="57019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Arrow Connector 389"/>
          <p:cNvCxnSpPr>
            <a:stCxn id="371" idx="3"/>
            <a:endCxn id="373" idx="1"/>
          </p:cNvCxnSpPr>
          <p:nvPr/>
        </p:nvCxnSpPr>
        <p:spPr>
          <a:xfrm>
            <a:off x="52066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Arrow Connector 390"/>
          <p:cNvCxnSpPr>
            <a:stCxn id="369" idx="3"/>
            <a:endCxn id="371" idx="1"/>
          </p:cNvCxnSpPr>
          <p:nvPr/>
        </p:nvCxnSpPr>
        <p:spPr>
          <a:xfrm>
            <a:off x="47113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Arrow Connector 391"/>
          <p:cNvCxnSpPr>
            <a:stCxn id="367" idx="3"/>
            <a:endCxn id="369" idx="1"/>
          </p:cNvCxnSpPr>
          <p:nvPr/>
        </p:nvCxnSpPr>
        <p:spPr>
          <a:xfrm>
            <a:off x="42160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Arrow Connector 392"/>
          <p:cNvCxnSpPr>
            <a:stCxn id="365" idx="3"/>
            <a:endCxn id="367" idx="1"/>
          </p:cNvCxnSpPr>
          <p:nvPr/>
        </p:nvCxnSpPr>
        <p:spPr>
          <a:xfrm>
            <a:off x="37207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Arrow Connector 393"/>
          <p:cNvCxnSpPr>
            <a:stCxn id="363" idx="3"/>
            <a:endCxn id="365" idx="1"/>
          </p:cNvCxnSpPr>
          <p:nvPr/>
        </p:nvCxnSpPr>
        <p:spPr>
          <a:xfrm>
            <a:off x="32254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Arrow Connector 394"/>
          <p:cNvCxnSpPr>
            <a:stCxn id="361" idx="3"/>
            <a:endCxn id="363" idx="1"/>
          </p:cNvCxnSpPr>
          <p:nvPr/>
        </p:nvCxnSpPr>
        <p:spPr>
          <a:xfrm>
            <a:off x="27301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Arrow Connector 395"/>
          <p:cNvCxnSpPr>
            <a:stCxn id="359" idx="3"/>
            <a:endCxn id="361" idx="1"/>
          </p:cNvCxnSpPr>
          <p:nvPr/>
        </p:nvCxnSpPr>
        <p:spPr>
          <a:xfrm>
            <a:off x="2232875" y="6452566"/>
            <a:ext cx="236966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Arrow Connector 396"/>
          <p:cNvCxnSpPr>
            <a:stCxn id="357" idx="3"/>
            <a:endCxn id="359" idx="1"/>
          </p:cNvCxnSpPr>
          <p:nvPr/>
        </p:nvCxnSpPr>
        <p:spPr>
          <a:xfrm>
            <a:off x="1737575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>
            <a:stCxn id="355" idx="3"/>
            <a:endCxn id="357" idx="1"/>
          </p:cNvCxnSpPr>
          <p:nvPr/>
        </p:nvCxnSpPr>
        <p:spPr>
          <a:xfrm>
            <a:off x="1230064" y="6452566"/>
            <a:ext cx="247161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17</a:t>
            </a:fld>
            <a:endParaRPr lang="en-US" dirty="0"/>
          </a:p>
        </p:txBody>
      </p:sp>
      <p:sp>
        <p:nvSpPr>
          <p:cNvPr id="206" name="Line Callout 2 205"/>
          <p:cNvSpPr/>
          <p:nvPr/>
        </p:nvSpPr>
        <p:spPr>
          <a:xfrm>
            <a:off x="6353918" y="2115521"/>
            <a:ext cx="2657034" cy="1264805"/>
          </a:xfrm>
          <a:prstGeom prst="borderCallout2">
            <a:avLst>
              <a:gd name="adj1" fmla="val 21016"/>
              <a:gd name="adj2" fmla="val 476"/>
              <a:gd name="adj3" fmla="val 21355"/>
              <a:gd name="adj4" fmla="val -17363"/>
              <a:gd name="adj5" fmla="val 201193"/>
              <a:gd name="adj6" fmla="val -61949"/>
            </a:avLst>
          </a:prstGeom>
          <a:noFill/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thread_mutex_lock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update </a:t>
            </a:r>
            <a:r>
              <a:rPr lang="en-US" dirty="0" err="1" smtClean="0">
                <a:solidFill>
                  <a:schemeClr val="tx1"/>
                </a:solidFill>
              </a:rPr>
              <a:t>my_var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pthread_cond_broadcast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pthread_mutex_unlock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7" name="Line Callout 2 206"/>
          <p:cNvSpPr/>
          <p:nvPr/>
        </p:nvSpPr>
        <p:spPr>
          <a:xfrm>
            <a:off x="6353918" y="3466722"/>
            <a:ext cx="2657034" cy="1479326"/>
          </a:xfrm>
          <a:prstGeom prst="borderCallout2">
            <a:avLst>
              <a:gd name="adj1" fmla="val 21016"/>
              <a:gd name="adj2" fmla="val 476"/>
              <a:gd name="adj3" fmla="val 22579"/>
              <a:gd name="adj4" fmla="val -34532"/>
              <a:gd name="adj5" fmla="val 79836"/>
              <a:gd name="adj6" fmla="val -54732"/>
            </a:avLst>
          </a:prstGeom>
          <a:noFill/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pthread_mutex_lock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while(</a:t>
            </a:r>
            <a:r>
              <a:rPr lang="en-US" dirty="0" err="1" smtClean="0">
                <a:solidFill>
                  <a:schemeClr val="tx1"/>
                </a:solidFill>
              </a:rPr>
              <a:t>my_var</a:t>
            </a:r>
            <a:r>
              <a:rPr lang="en-US" dirty="0" smtClean="0">
                <a:solidFill>
                  <a:schemeClr val="tx1"/>
                </a:solidFill>
              </a:rPr>
              <a:t> &lt; value)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pthread_cond_wait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pthread_mutex_unlock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1013605" y="1027077"/>
            <a:ext cx="7116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scheduling logics are embedded in the application code.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307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93796" y="1772864"/>
            <a:ext cx="5380450" cy="4788039"/>
            <a:chOff x="893796" y="1772864"/>
            <a:chExt cx="5380450" cy="4788039"/>
          </a:xfrm>
        </p:grpSpPr>
        <p:sp>
          <p:nvSpPr>
            <p:cNvPr id="184" name="Rounded Rectangle 183"/>
            <p:cNvSpPr/>
            <p:nvPr/>
          </p:nvSpPr>
          <p:spPr>
            <a:xfrm>
              <a:off x="898406" y="6344901"/>
              <a:ext cx="5371230" cy="216002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/>
            <p:cNvSpPr/>
            <p:nvPr/>
          </p:nvSpPr>
          <p:spPr>
            <a:xfrm flipH="1">
              <a:off x="5902764" y="4993483"/>
              <a:ext cx="330207" cy="1215080"/>
            </a:xfrm>
            <a:prstGeom prst="roundRect">
              <a:avLst/>
            </a:prstGeom>
            <a:noFill/>
            <a:ln w="31750">
              <a:solidFill>
                <a:srgbClr val="80008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ounded Rectangle 190"/>
            <p:cNvSpPr/>
            <p:nvPr/>
          </p:nvSpPr>
          <p:spPr>
            <a:xfrm flipH="1">
              <a:off x="4911756" y="4457471"/>
              <a:ext cx="330207" cy="1210563"/>
            </a:xfrm>
            <a:prstGeom prst="roundRect">
              <a:avLst/>
            </a:prstGeom>
            <a:noFill/>
            <a:ln w="31750">
              <a:solidFill>
                <a:srgbClr val="8EB4E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ounded Rectangle 191"/>
            <p:cNvSpPr/>
            <p:nvPr/>
          </p:nvSpPr>
          <p:spPr>
            <a:xfrm flipH="1">
              <a:off x="5411167" y="4726920"/>
              <a:ext cx="330207" cy="1208936"/>
            </a:xfrm>
            <a:prstGeom prst="roundRect">
              <a:avLst/>
            </a:prstGeom>
            <a:noFill/>
            <a:ln w="317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ounded Rectangle 192"/>
            <p:cNvSpPr/>
            <p:nvPr/>
          </p:nvSpPr>
          <p:spPr>
            <a:xfrm flipH="1">
              <a:off x="3922219" y="3920572"/>
              <a:ext cx="330207" cy="1215080"/>
            </a:xfrm>
            <a:prstGeom prst="roundRect">
              <a:avLst/>
            </a:prstGeom>
            <a:noFill/>
            <a:ln w="31750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ounded Rectangle 194"/>
            <p:cNvSpPr/>
            <p:nvPr/>
          </p:nvSpPr>
          <p:spPr>
            <a:xfrm flipH="1">
              <a:off x="4413161" y="4190020"/>
              <a:ext cx="330207" cy="1210194"/>
            </a:xfrm>
            <a:prstGeom prst="roundRect">
              <a:avLst/>
            </a:prstGeom>
            <a:noFill/>
            <a:ln w="31750">
              <a:solidFill>
                <a:srgbClr val="99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ounded Rectangle 197"/>
            <p:cNvSpPr/>
            <p:nvPr/>
          </p:nvSpPr>
          <p:spPr>
            <a:xfrm flipH="1">
              <a:off x="2931617" y="3378886"/>
              <a:ext cx="330207" cy="1217865"/>
            </a:xfrm>
            <a:prstGeom prst="roundRect">
              <a:avLst/>
            </a:prstGeom>
            <a:noFill/>
            <a:ln w="31750">
              <a:solidFill>
                <a:srgbClr val="80008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ounded Rectangle 198"/>
            <p:cNvSpPr/>
            <p:nvPr/>
          </p:nvSpPr>
          <p:spPr>
            <a:xfrm flipH="1">
              <a:off x="3431028" y="3648334"/>
              <a:ext cx="330207" cy="1216238"/>
            </a:xfrm>
            <a:prstGeom prst="roundRect">
              <a:avLst/>
            </a:prstGeom>
            <a:noFill/>
            <a:ln w="3175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ounded Rectangle 199"/>
            <p:cNvSpPr/>
            <p:nvPr/>
          </p:nvSpPr>
          <p:spPr>
            <a:xfrm flipH="1">
              <a:off x="1934119" y="2843028"/>
              <a:ext cx="330207" cy="1218080"/>
            </a:xfrm>
            <a:prstGeom prst="roundRect">
              <a:avLst/>
            </a:prstGeom>
            <a:noFill/>
            <a:ln w="31750">
              <a:solidFill>
                <a:srgbClr val="8EB4E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ounded Rectangle 200"/>
            <p:cNvSpPr/>
            <p:nvPr/>
          </p:nvSpPr>
          <p:spPr>
            <a:xfrm flipH="1">
              <a:off x="2441999" y="3104010"/>
              <a:ext cx="330207" cy="1224224"/>
            </a:xfrm>
            <a:prstGeom prst="roundRect">
              <a:avLst/>
            </a:prstGeom>
            <a:noFill/>
            <a:ln w="317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ounded Rectangle 202"/>
            <p:cNvSpPr/>
            <p:nvPr/>
          </p:nvSpPr>
          <p:spPr>
            <a:xfrm flipH="1">
              <a:off x="935167" y="2307385"/>
              <a:ext cx="330207" cy="1218081"/>
            </a:xfrm>
            <a:prstGeom prst="roundRect">
              <a:avLst/>
            </a:prstGeom>
            <a:noFill/>
            <a:ln w="31750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ounded Rectangle 203"/>
            <p:cNvSpPr/>
            <p:nvPr/>
          </p:nvSpPr>
          <p:spPr>
            <a:xfrm flipH="1">
              <a:off x="1443044" y="2568368"/>
              <a:ext cx="330207" cy="1224920"/>
            </a:xfrm>
            <a:prstGeom prst="roundRect">
              <a:avLst/>
            </a:prstGeom>
            <a:noFill/>
            <a:ln w="31750">
              <a:solidFill>
                <a:srgbClr val="99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ounded Rectangle 204"/>
            <p:cNvSpPr/>
            <p:nvPr/>
          </p:nvSpPr>
          <p:spPr>
            <a:xfrm>
              <a:off x="893796" y="1772864"/>
              <a:ext cx="5380450" cy="36410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6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Pipelining X264 with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Pthreads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3605" y="1027077"/>
            <a:ext cx="7116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scheduling logics are embedded in the application code.</a:t>
            </a:r>
            <a:endParaRPr lang="en-US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969349" y="1820170"/>
            <a:ext cx="5227942" cy="4689546"/>
            <a:chOff x="969349" y="1269841"/>
            <a:chExt cx="5227942" cy="4689546"/>
          </a:xfrm>
        </p:grpSpPr>
        <p:sp>
          <p:nvSpPr>
            <p:cNvPr id="84" name="Rounded Rectangle 83"/>
            <p:cNvSpPr/>
            <p:nvPr/>
          </p:nvSpPr>
          <p:spPr>
            <a:xfrm>
              <a:off x="969349" y="190385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96934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urier"/>
                  <a:cs typeface="Courier"/>
                </a:rPr>
                <a:t>I</a:t>
              </a:r>
            </a:p>
          </p:txBody>
        </p:sp>
        <p:cxnSp>
          <p:nvCxnSpPr>
            <p:cNvPr id="86" name="Straight Arrow Connector 85"/>
            <p:cNvCxnSpPr>
              <a:stCxn id="85" idx="4"/>
              <a:endCxn id="84" idx="0"/>
            </p:cNvCxnSpPr>
            <p:nvPr/>
          </p:nvCxnSpPr>
          <p:spPr>
            <a:xfrm>
              <a:off x="1099524" y="1530191"/>
              <a:ext cx="0" cy="373662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ounded Rectangle 86"/>
            <p:cNvSpPr/>
            <p:nvPr/>
          </p:nvSpPr>
          <p:spPr>
            <a:xfrm>
              <a:off x="969349" y="217167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Arrow Connector 87"/>
            <p:cNvCxnSpPr>
              <a:stCxn id="84" idx="2"/>
              <a:endCxn id="87" idx="0"/>
            </p:cNvCxnSpPr>
            <p:nvPr/>
          </p:nvCxnSpPr>
          <p:spPr>
            <a:xfrm>
              <a:off x="1099524" y="201815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ounded Rectangle 88"/>
            <p:cNvSpPr/>
            <p:nvPr/>
          </p:nvSpPr>
          <p:spPr>
            <a:xfrm>
              <a:off x="969349" y="243949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>
              <a:stCxn id="87" idx="2"/>
              <a:endCxn id="89" idx="0"/>
            </p:cNvCxnSpPr>
            <p:nvPr/>
          </p:nvCxnSpPr>
          <p:spPr>
            <a:xfrm>
              <a:off x="1099524" y="228597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ounded Rectangle 90"/>
            <p:cNvSpPr/>
            <p:nvPr/>
          </p:nvSpPr>
          <p:spPr>
            <a:xfrm>
              <a:off x="969349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>
              <a:stCxn id="89" idx="2"/>
              <a:endCxn id="91" idx="0"/>
            </p:cNvCxnSpPr>
            <p:nvPr/>
          </p:nvCxnSpPr>
          <p:spPr>
            <a:xfrm>
              <a:off x="1099524" y="255379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91" idx="2"/>
              <a:endCxn id="355" idx="0"/>
            </p:cNvCxnSpPr>
            <p:nvPr/>
          </p:nvCxnSpPr>
          <p:spPr>
            <a:xfrm>
              <a:off x="1099524" y="2821616"/>
              <a:ext cx="365" cy="302347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5" idx="6"/>
            </p:cNvCxnSpPr>
            <p:nvPr/>
          </p:nvCxnSpPr>
          <p:spPr>
            <a:xfrm>
              <a:off x="1229699" y="1400016"/>
              <a:ext cx="232569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87" idx="3"/>
            </p:cNvCxnSpPr>
            <p:nvPr/>
          </p:nvCxnSpPr>
          <p:spPr>
            <a:xfrm>
              <a:off x="1229699" y="2228824"/>
              <a:ext cx="24478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89" idx="3"/>
            </p:cNvCxnSpPr>
            <p:nvPr/>
          </p:nvCxnSpPr>
          <p:spPr>
            <a:xfrm>
              <a:off x="1229699" y="2496645"/>
              <a:ext cx="24478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91" idx="3"/>
              <a:endCxn id="107" idx="1"/>
            </p:cNvCxnSpPr>
            <p:nvPr/>
          </p:nvCxnSpPr>
          <p:spPr>
            <a:xfrm>
              <a:off x="1229699" y="2764466"/>
              <a:ext cx="24716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1099524" y="3032287"/>
              <a:ext cx="374956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1476860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1476860" y="217167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Arrow Connector 103"/>
            <p:cNvCxnSpPr>
              <a:stCxn id="102" idx="4"/>
              <a:endCxn id="103" idx="0"/>
            </p:cNvCxnSpPr>
            <p:nvPr/>
          </p:nvCxnSpPr>
          <p:spPr>
            <a:xfrm>
              <a:off x="1607035" y="1530191"/>
              <a:ext cx="0" cy="641483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ounded Rectangle 104"/>
            <p:cNvSpPr/>
            <p:nvPr/>
          </p:nvSpPr>
          <p:spPr>
            <a:xfrm>
              <a:off x="1476860" y="243949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Arrow Connector 105"/>
            <p:cNvCxnSpPr>
              <a:stCxn id="103" idx="2"/>
              <a:endCxn id="105" idx="0"/>
            </p:cNvCxnSpPr>
            <p:nvPr/>
          </p:nvCxnSpPr>
          <p:spPr>
            <a:xfrm>
              <a:off x="1607035" y="228597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>
              <a:off x="1476860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>
              <a:stCxn id="105" idx="2"/>
              <a:endCxn id="107" idx="0"/>
            </p:cNvCxnSpPr>
            <p:nvPr/>
          </p:nvCxnSpPr>
          <p:spPr>
            <a:xfrm>
              <a:off x="1607035" y="255379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ounded Rectangle 108"/>
            <p:cNvSpPr/>
            <p:nvPr/>
          </p:nvSpPr>
          <p:spPr>
            <a:xfrm>
              <a:off x="1476860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Arrow Connector 109"/>
            <p:cNvCxnSpPr>
              <a:stCxn id="107" idx="2"/>
              <a:endCxn id="109" idx="0"/>
            </p:cNvCxnSpPr>
            <p:nvPr/>
          </p:nvCxnSpPr>
          <p:spPr>
            <a:xfrm>
              <a:off x="1607035" y="2821616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09" idx="2"/>
              <a:endCxn id="357" idx="0"/>
            </p:cNvCxnSpPr>
            <p:nvPr/>
          </p:nvCxnSpPr>
          <p:spPr>
            <a:xfrm>
              <a:off x="1607035" y="3089437"/>
              <a:ext cx="365" cy="275565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102" idx="6"/>
            </p:cNvCxnSpPr>
            <p:nvPr/>
          </p:nvCxnSpPr>
          <p:spPr>
            <a:xfrm flipV="1">
              <a:off x="1737210" y="1400015"/>
              <a:ext cx="232569" cy="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05" idx="3"/>
            </p:cNvCxnSpPr>
            <p:nvPr/>
          </p:nvCxnSpPr>
          <p:spPr>
            <a:xfrm>
              <a:off x="1737210" y="2496645"/>
              <a:ext cx="24478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107" idx="3"/>
              <a:endCxn id="123" idx="1"/>
            </p:cNvCxnSpPr>
            <p:nvPr/>
          </p:nvCxnSpPr>
          <p:spPr>
            <a:xfrm>
              <a:off x="1737210" y="2764466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109" idx="3"/>
              <a:endCxn id="125" idx="1"/>
            </p:cNvCxnSpPr>
            <p:nvPr/>
          </p:nvCxnSpPr>
          <p:spPr>
            <a:xfrm>
              <a:off x="1737210" y="3032287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endCxn id="127" idx="1"/>
            </p:cNvCxnSpPr>
            <p:nvPr/>
          </p:nvCxnSpPr>
          <p:spPr>
            <a:xfrm>
              <a:off x="1604654" y="3300108"/>
              <a:ext cx="367506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1972160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1972160" y="243949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Arrow Connector 121"/>
            <p:cNvCxnSpPr>
              <a:stCxn id="120" idx="4"/>
              <a:endCxn id="121" idx="0"/>
            </p:cNvCxnSpPr>
            <p:nvPr/>
          </p:nvCxnSpPr>
          <p:spPr>
            <a:xfrm>
              <a:off x="2102335" y="1530191"/>
              <a:ext cx="0" cy="90930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ed Rectangle 122"/>
            <p:cNvSpPr/>
            <p:nvPr/>
          </p:nvSpPr>
          <p:spPr>
            <a:xfrm>
              <a:off x="1972160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Arrow Connector 123"/>
            <p:cNvCxnSpPr>
              <a:stCxn id="121" idx="2"/>
              <a:endCxn id="123" idx="0"/>
            </p:cNvCxnSpPr>
            <p:nvPr/>
          </p:nvCxnSpPr>
          <p:spPr>
            <a:xfrm>
              <a:off x="2102335" y="255379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ounded Rectangle 124"/>
            <p:cNvSpPr/>
            <p:nvPr/>
          </p:nvSpPr>
          <p:spPr>
            <a:xfrm>
              <a:off x="1972160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Arrow Connector 125"/>
            <p:cNvCxnSpPr>
              <a:stCxn id="123" idx="2"/>
              <a:endCxn id="125" idx="0"/>
            </p:cNvCxnSpPr>
            <p:nvPr/>
          </p:nvCxnSpPr>
          <p:spPr>
            <a:xfrm>
              <a:off x="2102335" y="2821616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ounded Rectangle 126"/>
            <p:cNvSpPr/>
            <p:nvPr/>
          </p:nvSpPr>
          <p:spPr>
            <a:xfrm>
              <a:off x="1972160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Arrow Connector 127"/>
            <p:cNvCxnSpPr>
              <a:stCxn id="125" idx="2"/>
              <a:endCxn id="127" idx="0"/>
            </p:cNvCxnSpPr>
            <p:nvPr/>
          </p:nvCxnSpPr>
          <p:spPr>
            <a:xfrm>
              <a:off x="2102335" y="3089437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27" idx="2"/>
              <a:endCxn id="359" idx="0"/>
            </p:cNvCxnSpPr>
            <p:nvPr/>
          </p:nvCxnSpPr>
          <p:spPr>
            <a:xfrm>
              <a:off x="2102335" y="3357258"/>
              <a:ext cx="365" cy="2487829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20" idx="6"/>
            </p:cNvCxnSpPr>
            <p:nvPr/>
          </p:nvCxnSpPr>
          <p:spPr>
            <a:xfrm>
              <a:off x="2232510" y="1400016"/>
              <a:ext cx="232569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23" idx="3"/>
              <a:endCxn id="139" idx="1"/>
            </p:cNvCxnSpPr>
            <p:nvPr/>
          </p:nvCxnSpPr>
          <p:spPr>
            <a:xfrm>
              <a:off x="2232510" y="2764466"/>
              <a:ext cx="23733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5" idx="3"/>
              <a:endCxn id="141" idx="1"/>
            </p:cNvCxnSpPr>
            <p:nvPr/>
          </p:nvCxnSpPr>
          <p:spPr>
            <a:xfrm>
              <a:off x="2232510" y="3032287"/>
              <a:ext cx="23733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27" idx="3"/>
              <a:endCxn id="143" idx="1"/>
            </p:cNvCxnSpPr>
            <p:nvPr/>
          </p:nvCxnSpPr>
          <p:spPr>
            <a:xfrm>
              <a:off x="2232510" y="3300108"/>
              <a:ext cx="23733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endCxn id="145" idx="1"/>
            </p:cNvCxnSpPr>
            <p:nvPr/>
          </p:nvCxnSpPr>
          <p:spPr>
            <a:xfrm>
              <a:off x="2099954" y="3567929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/>
            <p:nvPr/>
          </p:nvSpPr>
          <p:spPr>
            <a:xfrm>
              <a:off x="24650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2469841" y="270731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Arrow Connector 139"/>
            <p:cNvCxnSpPr>
              <a:stCxn id="138" idx="4"/>
              <a:endCxn id="139" idx="0"/>
            </p:cNvCxnSpPr>
            <p:nvPr/>
          </p:nvCxnSpPr>
          <p:spPr>
            <a:xfrm>
              <a:off x="2595254" y="1530191"/>
              <a:ext cx="4762" cy="1177125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ounded Rectangle 140"/>
            <p:cNvSpPr/>
            <p:nvPr/>
          </p:nvSpPr>
          <p:spPr>
            <a:xfrm>
              <a:off x="2469841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Arrow Connector 141"/>
            <p:cNvCxnSpPr>
              <a:stCxn id="139" idx="2"/>
              <a:endCxn id="141" idx="0"/>
            </p:cNvCxnSpPr>
            <p:nvPr/>
          </p:nvCxnSpPr>
          <p:spPr>
            <a:xfrm>
              <a:off x="2600016" y="2821617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2469841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Arrow Connector 143"/>
            <p:cNvCxnSpPr>
              <a:stCxn id="141" idx="2"/>
              <a:endCxn id="143" idx="0"/>
            </p:cNvCxnSpPr>
            <p:nvPr/>
          </p:nvCxnSpPr>
          <p:spPr>
            <a:xfrm>
              <a:off x="2600016" y="3089438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ounded Rectangle 144"/>
            <p:cNvSpPr/>
            <p:nvPr/>
          </p:nvSpPr>
          <p:spPr>
            <a:xfrm>
              <a:off x="24698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Arrow Connector 145"/>
            <p:cNvCxnSpPr>
              <a:stCxn id="143" idx="2"/>
              <a:endCxn id="145" idx="0"/>
            </p:cNvCxnSpPr>
            <p:nvPr/>
          </p:nvCxnSpPr>
          <p:spPr>
            <a:xfrm>
              <a:off x="2600016" y="3357259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138" idx="6"/>
            </p:cNvCxnSpPr>
            <p:nvPr/>
          </p:nvCxnSpPr>
          <p:spPr>
            <a:xfrm>
              <a:off x="27254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145" idx="2"/>
              <a:endCxn id="361" idx="0"/>
            </p:cNvCxnSpPr>
            <p:nvPr/>
          </p:nvCxnSpPr>
          <p:spPr>
            <a:xfrm>
              <a:off x="2600016" y="3625079"/>
              <a:ext cx="0" cy="2220008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Oval 151"/>
            <p:cNvSpPr/>
            <p:nvPr/>
          </p:nvSpPr>
          <p:spPr>
            <a:xfrm>
              <a:off x="29603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2965141" y="297513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54" name="Straight Arrow Connector 153"/>
            <p:cNvCxnSpPr>
              <a:stCxn id="152" idx="4"/>
              <a:endCxn id="153" idx="0"/>
            </p:cNvCxnSpPr>
            <p:nvPr/>
          </p:nvCxnSpPr>
          <p:spPr>
            <a:xfrm>
              <a:off x="3090554" y="1530191"/>
              <a:ext cx="4762" cy="1444946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ounded Rectangle 154"/>
            <p:cNvSpPr/>
            <p:nvPr/>
          </p:nvSpPr>
          <p:spPr>
            <a:xfrm>
              <a:off x="2965141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Arrow Connector 155"/>
            <p:cNvCxnSpPr>
              <a:stCxn id="153" idx="2"/>
              <a:endCxn id="155" idx="0"/>
            </p:cNvCxnSpPr>
            <p:nvPr/>
          </p:nvCxnSpPr>
          <p:spPr>
            <a:xfrm>
              <a:off x="3095316" y="3089438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Rounded Rectangle 156"/>
            <p:cNvSpPr/>
            <p:nvPr/>
          </p:nvSpPr>
          <p:spPr>
            <a:xfrm>
              <a:off x="29651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Arrow Connector 157"/>
            <p:cNvCxnSpPr>
              <a:stCxn id="155" idx="2"/>
              <a:endCxn id="157" idx="0"/>
            </p:cNvCxnSpPr>
            <p:nvPr/>
          </p:nvCxnSpPr>
          <p:spPr>
            <a:xfrm>
              <a:off x="3095316" y="3357259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ounded Rectangle 158"/>
            <p:cNvSpPr/>
            <p:nvPr/>
          </p:nvSpPr>
          <p:spPr>
            <a:xfrm>
              <a:off x="29651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Arrow Connector 159"/>
            <p:cNvCxnSpPr>
              <a:stCxn id="157" idx="2"/>
              <a:endCxn id="159" idx="0"/>
            </p:cNvCxnSpPr>
            <p:nvPr/>
          </p:nvCxnSpPr>
          <p:spPr>
            <a:xfrm>
              <a:off x="3095316" y="3625080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>
              <a:stCxn id="152" idx="6"/>
            </p:cNvCxnSpPr>
            <p:nvPr/>
          </p:nvCxnSpPr>
          <p:spPr>
            <a:xfrm>
              <a:off x="32207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155" idx="3"/>
              <a:endCxn id="171" idx="1"/>
            </p:cNvCxnSpPr>
            <p:nvPr/>
          </p:nvCxnSpPr>
          <p:spPr>
            <a:xfrm>
              <a:off x="3225491" y="3300108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57" idx="3"/>
              <a:endCxn id="173" idx="1"/>
            </p:cNvCxnSpPr>
            <p:nvPr/>
          </p:nvCxnSpPr>
          <p:spPr>
            <a:xfrm>
              <a:off x="3225491" y="3567929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>
              <a:stCxn id="159" idx="3"/>
              <a:endCxn id="175" idx="1"/>
            </p:cNvCxnSpPr>
            <p:nvPr/>
          </p:nvCxnSpPr>
          <p:spPr>
            <a:xfrm>
              <a:off x="3225491" y="3835750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59" idx="2"/>
              <a:endCxn id="363" idx="0"/>
            </p:cNvCxnSpPr>
            <p:nvPr/>
          </p:nvCxnSpPr>
          <p:spPr>
            <a:xfrm>
              <a:off x="3095316" y="3892900"/>
              <a:ext cx="0" cy="195218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endCxn id="182" idx="1"/>
            </p:cNvCxnSpPr>
            <p:nvPr/>
          </p:nvCxnSpPr>
          <p:spPr>
            <a:xfrm>
              <a:off x="3090554" y="4103571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Oval 169"/>
            <p:cNvSpPr/>
            <p:nvPr/>
          </p:nvSpPr>
          <p:spPr>
            <a:xfrm>
              <a:off x="34556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3460441" y="3242958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72" name="Straight Arrow Connector 171"/>
            <p:cNvCxnSpPr>
              <a:stCxn id="170" idx="4"/>
              <a:endCxn id="171" idx="0"/>
            </p:cNvCxnSpPr>
            <p:nvPr/>
          </p:nvCxnSpPr>
          <p:spPr>
            <a:xfrm>
              <a:off x="3585854" y="1530191"/>
              <a:ext cx="4762" cy="171276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ed Rectangle 172"/>
            <p:cNvSpPr/>
            <p:nvPr/>
          </p:nvSpPr>
          <p:spPr>
            <a:xfrm>
              <a:off x="34604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74" name="Straight Arrow Connector 173"/>
            <p:cNvCxnSpPr>
              <a:stCxn id="171" idx="2"/>
              <a:endCxn id="173" idx="0"/>
            </p:cNvCxnSpPr>
            <p:nvPr/>
          </p:nvCxnSpPr>
          <p:spPr>
            <a:xfrm>
              <a:off x="3590616" y="3357259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ounded Rectangle 174"/>
            <p:cNvSpPr/>
            <p:nvPr/>
          </p:nvSpPr>
          <p:spPr>
            <a:xfrm>
              <a:off x="34604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76" name="Straight Arrow Connector 175"/>
            <p:cNvCxnSpPr>
              <a:stCxn id="173" idx="2"/>
              <a:endCxn id="175" idx="0"/>
            </p:cNvCxnSpPr>
            <p:nvPr/>
          </p:nvCxnSpPr>
          <p:spPr>
            <a:xfrm>
              <a:off x="3590616" y="3625080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70" idx="6"/>
            </p:cNvCxnSpPr>
            <p:nvPr/>
          </p:nvCxnSpPr>
          <p:spPr>
            <a:xfrm>
              <a:off x="37160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173" idx="3"/>
              <a:endCxn id="190" idx="1"/>
            </p:cNvCxnSpPr>
            <p:nvPr/>
          </p:nvCxnSpPr>
          <p:spPr>
            <a:xfrm>
              <a:off x="3720791" y="3567929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175" idx="3"/>
              <a:endCxn id="196" idx="1"/>
            </p:cNvCxnSpPr>
            <p:nvPr/>
          </p:nvCxnSpPr>
          <p:spPr>
            <a:xfrm>
              <a:off x="3720791" y="3835750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Rounded Rectangle 181"/>
            <p:cNvSpPr/>
            <p:nvPr/>
          </p:nvSpPr>
          <p:spPr>
            <a:xfrm>
              <a:off x="34604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83" name="Straight Arrow Connector 182"/>
            <p:cNvCxnSpPr>
              <a:stCxn id="175" idx="2"/>
              <a:endCxn id="182" idx="0"/>
            </p:cNvCxnSpPr>
            <p:nvPr/>
          </p:nvCxnSpPr>
          <p:spPr>
            <a:xfrm>
              <a:off x="3590616" y="3892901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>
              <a:stCxn id="182" idx="2"/>
              <a:endCxn id="365" idx="0"/>
            </p:cNvCxnSpPr>
            <p:nvPr/>
          </p:nvCxnSpPr>
          <p:spPr>
            <a:xfrm>
              <a:off x="3590616" y="4160721"/>
              <a:ext cx="0" cy="1684366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>
              <a:stCxn id="182" idx="3"/>
              <a:endCxn id="210" idx="1"/>
            </p:cNvCxnSpPr>
            <p:nvPr/>
          </p:nvCxnSpPr>
          <p:spPr>
            <a:xfrm>
              <a:off x="3720791" y="4103571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>
              <a:endCxn id="212" idx="1"/>
            </p:cNvCxnSpPr>
            <p:nvPr/>
          </p:nvCxnSpPr>
          <p:spPr>
            <a:xfrm>
              <a:off x="3584021" y="4371392"/>
              <a:ext cx="37172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Oval 188"/>
            <p:cNvSpPr/>
            <p:nvPr/>
          </p:nvSpPr>
          <p:spPr>
            <a:xfrm>
              <a:off x="39509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3955741" y="3510779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94" name="Straight Arrow Connector 193"/>
            <p:cNvCxnSpPr>
              <a:stCxn id="189" idx="4"/>
              <a:endCxn id="190" idx="0"/>
            </p:cNvCxnSpPr>
            <p:nvPr/>
          </p:nvCxnSpPr>
          <p:spPr>
            <a:xfrm>
              <a:off x="4081154" y="1530191"/>
              <a:ext cx="4762" cy="1980588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ounded Rectangle 195"/>
            <p:cNvSpPr/>
            <p:nvPr/>
          </p:nvSpPr>
          <p:spPr>
            <a:xfrm>
              <a:off x="39557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Arrow Connector 196"/>
            <p:cNvCxnSpPr>
              <a:stCxn id="190" idx="2"/>
              <a:endCxn id="196" idx="0"/>
            </p:cNvCxnSpPr>
            <p:nvPr/>
          </p:nvCxnSpPr>
          <p:spPr>
            <a:xfrm>
              <a:off x="4085916" y="3625080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89" idx="6"/>
            </p:cNvCxnSpPr>
            <p:nvPr/>
          </p:nvCxnSpPr>
          <p:spPr>
            <a:xfrm>
              <a:off x="42113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Rounded Rectangle 209"/>
            <p:cNvSpPr/>
            <p:nvPr/>
          </p:nvSpPr>
          <p:spPr>
            <a:xfrm>
              <a:off x="39557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Arrow Connector 210"/>
            <p:cNvCxnSpPr>
              <a:stCxn id="196" idx="2"/>
              <a:endCxn id="210" idx="0"/>
            </p:cNvCxnSpPr>
            <p:nvPr/>
          </p:nvCxnSpPr>
          <p:spPr>
            <a:xfrm>
              <a:off x="4085916" y="3892901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Rounded Rectangle 211"/>
            <p:cNvSpPr/>
            <p:nvPr/>
          </p:nvSpPr>
          <p:spPr>
            <a:xfrm>
              <a:off x="39557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Arrow Connector 212"/>
            <p:cNvCxnSpPr>
              <a:stCxn id="210" idx="2"/>
              <a:endCxn id="212" idx="0"/>
            </p:cNvCxnSpPr>
            <p:nvPr/>
          </p:nvCxnSpPr>
          <p:spPr>
            <a:xfrm>
              <a:off x="4085916" y="4160722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>
              <a:stCxn id="212" idx="2"/>
              <a:endCxn id="367" idx="0"/>
            </p:cNvCxnSpPr>
            <p:nvPr/>
          </p:nvCxnSpPr>
          <p:spPr>
            <a:xfrm>
              <a:off x="4085916" y="4428542"/>
              <a:ext cx="0" cy="1416545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Oval 220"/>
            <p:cNvSpPr/>
            <p:nvPr/>
          </p:nvSpPr>
          <p:spPr>
            <a:xfrm>
              <a:off x="44462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4451041" y="3778600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28" name="Straight Arrow Connector 227"/>
            <p:cNvCxnSpPr>
              <a:stCxn id="221" idx="4"/>
              <a:endCxn id="227" idx="0"/>
            </p:cNvCxnSpPr>
            <p:nvPr/>
          </p:nvCxnSpPr>
          <p:spPr>
            <a:xfrm>
              <a:off x="4576454" y="1530191"/>
              <a:ext cx="4762" cy="2248409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Arrow Connector 229"/>
            <p:cNvCxnSpPr>
              <a:stCxn id="221" idx="6"/>
            </p:cNvCxnSpPr>
            <p:nvPr/>
          </p:nvCxnSpPr>
          <p:spPr>
            <a:xfrm>
              <a:off x="47066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Rounded Rectangle 243"/>
            <p:cNvSpPr/>
            <p:nvPr/>
          </p:nvSpPr>
          <p:spPr>
            <a:xfrm>
              <a:off x="44510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46" name="Straight Arrow Connector 245"/>
            <p:cNvCxnSpPr>
              <a:stCxn id="227" idx="2"/>
              <a:endCxn id="244" idx="0"/>
            </p:cNvCxnSpPr>
            <p:nvPr/>
          </p:nvCxnSpPr>
          <p:spPr>
            <a:xfrm>
              <a:off x="4581216" y="3892901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Rounded Rectangle 246"/>
            <p:cNvSpPr/>
            <p:nvPr/>
          </p:nvSpPr>
          <p:spPr>
            <a:xfrm>
              <a:off x="44510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Arrow Connector 247"/>
            <p:cNvCxnSpPr>
              <a:stCxn id="244" idx="2"/>
              <a:endCxn id="247" idx="0"/>
            </p:cNvCxnSpPr>
            <p:nvPr/>
          </p:nvCxnSpPr>
          <p:spPr>
            <a:xfrm>
              <a:off x="4581216" y="4160722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Rounded Rectangle 248"/>
            <p:cNvSpPr/>
            <p:nvPr/>
          </p:nvSpPr>
          <p:spPr>
            <a:xfrm>
              <a:off x="44510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50" name="Straight Arrow Connector 249"/>
            <p:cNvCxnSpPr>
              <a:stCxn id="247" idx="2"/>
              <a:endCxn id="249" idx="0"/>
            </p:cNvCxnSpPr>
            <p:nvPr/>
          </p:nvCxnSpPr>
          <p:spPr>
            <a:xfrm>
              <a:off x="4581216" y="442854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>
              <a:stCxn id="249" idx="2"/>
              <a:endCxn id="369" idx="0"/>
            </p:cNvCxnSpPr>
            <p:nvPr/>
          </p:nvCxnSpPr>
          <p:spPr>
            <a:xfrm>
              <a:off x="4581216" y="4696363"/>
              <a:ext cx="0" cy="114872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>
              <a:stCxn id="244" idx="3"/>
              <a:endCxn id="261" idx="1"/>
            </p:cNvCxnSpPr>
            <p:nvPr/>
          </p:nvCxnSpPr>
          <p:spPr>
            <a:xfrm>
              <a:off x="4711391" y="4103571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>
              <a:stCxn id="247" idx="3"/>
              <a:endCxn id="263" idx="1"/>
            </p:cNvCxnSpPr>
            <p:nvPr/>
          </p:nvCxnSpPr>
          <p:spPr>
            <a:xfrm>
              <a:off x="4711391" y="4371392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>
              <a:stCxn id="249" idx="3"/>
              <a:endCxn id="265" idx="1"/>
            </p:cNvCxnSpPr>
            <p:nvPr/>
          </p:nvCxnSpPr>
          <p:spPr>
            <a:xfrm>
              <a:off x="4711391" y="4639213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>
              <a:endCxn id="267" idx="1"/>
            </p:cNvCxnSpPr>
            <p:nvPr/>
          </p:nvCxnSpPr>
          <p:spPr>
            <a:xfrm>
              <a:off x="4576454" y="4907034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Oval 257"/>
            <p:cNvSpPr/>
            <p:nvPr/>
          </p:nvSpPr>
          <p:spPr>
            <a:xfrm>
              <a:off x="49415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cxnSp>
          <p:nvCxnSpPr>
            <p:cNvPr id="259" name="Straight Arrow Connector 258"/>
            <p:cNvCxnSpPr>
              <a:stCxn id="258" idx="6"/>
            </p:cNvCxnSpPr>
            <p:nvPr/>
          </p:nvCxnSpPr>
          <p:spPr>
            <a:xfrm>
              <a:off x="52019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Rounded Rectangle 260"/>
            <p:cNvSpPr/>
            <p:nvPr/>
          </p:nvSpPr>
          <p:spPr>
            <a:xfrm>
              <a:off x="4946341" y="4046421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2" name="Straight Arrow Connector 261"/>
            <p:cNvCxnSpPr>
              <a:stCxn id="258" idx="4"/>
              <a:endCxn id="261" idx="0"/>
            </p:cNvCxnSpPr>
            <p:nvPr/>
          </p:nvCxnSpPr>
          <p:spPr>
            <a:xfrm>
              <a:off x="5071754" y="1530191"/>
              <a:ext cx="4762" cy="251623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Rounded Rectangle 262"/>
            <p:cNvSpPr/>
            <p:nvPr/>
          </p:nvSpPr>
          <p:spPr>
            <a:xfrm>
              <a:off x="49463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4" name="Straight Arrow Connector 263"/>
            <p:cNvCxnSpPr>
              <a:stCxn id="261" idx="2"/>
              <a:endCxn id="263" idx="0"/>
            </p:cNvCxnSpPr>
            <p:nvPr/>
          </p:nvCxnSpPr>
          <p:spPr>
            <a:xfrm>
              <a:off x="5076516" y="4160722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Rounded Rectangle 264"/>
            <p:cNvSpPr/>
            <p:nvPr/>
          </p:nvSpPr>
          <p:spPr>
            <a:xfrm>
              <a:off x="49463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Arrow Connector 265"/>
            <p:cNvCxnSpPr>
              <a:stCxn id="263" idx="2"/>
              <a:endCxn id="265" idx="0"/>
            </p:cNvCxnSpPr>
            <p:nvPr/>
          </p:nvCxnSpPr>
          <p:spPr>
            <a:xfrm>
              <a:off x="5076516" y="442854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Rounded Rectangle 266"/>
            <p:cNvSpPr/>
            <p:nvPr/>
          </p:nvSpPr>
          <p:spPr>
            <a:xfrm>
              <a:off x="4946341" y="484988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68" name="Straight Arrow Connector 267"/>
            <p:cNvCxnSpPr>
              <a:stCxn id="265" idx="2"/>
              <a:endCxn id="267" idx="0"/>
            </p:cNvCxnSpPr>
            <p:nvPr/>
          </p:nvCxnSpPr>
          <p:spPr>
            <a:xfrm>
              <a:off x="5076516" y="469636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Arrow Connector 270"/>
            <p:cNvCxnSpPr>
              <a:stCxn id="267" idx="2"/>
              <a:endCxn id="371" idx="0"/>
            </p:cNvCxnSpPr>
            <p:nvPr/>
          </p:nvCxnSpPr>
          <p:spPr>
            <a:xfrm>
              <a:off x="5076516" y="4964184"/>
              <a:ext cx="0" cy="880903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>
              <a:stCxn id="263" idx="3"/>
              <a:endCxn id="279" idx="1"/>
            </p:cNvCxnSpPr>
            <p:nvPr/>
          </p:nvCxnSpPr>
          <p:spPr>
            <a:xfrm>
              <a:off x="5206691" y="4371392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>
              <a:stCxn id="265" idx="3"/>
              <a:endCxn id="281" idx="1"/>
            </p:cNvCxnSpPr>
            <p:nvPr/>
          </p:nvCxnSpPr>
          <p:spPr>
            <a:xfrm>
              <a:off x="5206691" y="4639213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>
              <a:stCxn id="267" idx="3"/>
              <a:endCxn id="283" idx="1"/>
            </p:cNvCxnSpPr>
            <p:nvPr/>
          </p:nvCxnSpPr>
          <p:spPr>
            <a:xfrm>
              <a:off x="5206691" y="4907034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Arrow Connector 274"/>
            <p:cNvCxnSpPr>
              <a:endCxn id="285" idx="1"/>
            </p:cNvCxnSpPr>
            <p:nvPr/>
          </p:nvCxnSpPr>
          <p:spPr>
            <a:xfrm>
              <a:off x="5071754" y="5174855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Oval 275"/>
            <p:cNvSpPr/>
            <p:nvPr/>
          </p:nvSpPr>
          <p:spPr>
            <a:xfrm>
              <a:off x="54368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cxnSp>
          <p:nvCxnSpPr>
            <p:cNvPr id="277" name="Straight Arrow Connector 276"/>
            <p:cNvCxnSpPr>
              <a:stCxn id="276" idx="6"/>
            </p:cNvCxnSpPr>
            <p:nvPr/>
          </p:nvCxnSpPr>
          <p:spPr>
            <a:xfrm>
              <a:off x="5697229" y="140001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Rounded Rectangle 278"/>
            <p:cNvSpPr/>
            <p:nvPr/>
          </p:nvSpPr>
          <p:spPr>
            <a:xfrm>
              <a:off x="5441641" y="4314242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0" name="Straight Arrow Connector 279"/>
            <p:cNvCxnSpPr>
              <a:stCxn id="276" idx="4"/>
              <a:endCxn id="279" idx="0"/>
            </p:cNvCxnSpPr>
            <p:nvPr/>
          </p:nvCxnSpPr>
          <p:spPr>
            <a:xfrm>
              <a:off x="5567054" y="1530191"/>
              <a:ext cx="4762" cy="278405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Rounded Rectangle 280"/>
            <p:cNvSpPr/>
            <p:nvPr/>
          </p:nvSpPr>
          <p:spPr>
            <a:xfrm>
              <a:off x="54416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2" name="Straight Arrow Connector 281"/>
            <p:cNvCxnSpPr>
              <a:stCxn id="279" idx="2"/>
              <a:endCxn id="281" idx="0"/>
            </p:cNvCxnSpPr>
            <p:nvPr/>
          </p:nvCxnSpPr>
          <p:spPr>
            <a:xfrm>
              <a:off x="5571816" y="4428543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Rounded Rectangle 282"/>
            <p:cNvSpPr/>
            <p:nvPr/>
          </p:nvSpPr>
          <p:spPr>
            <a:xfrm>
              <a:off x="5441641" y="484988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Arrow Connector 283"/>
            <p:cNvCxnSpPr>
              <a:stCxn id="281" idx="2"/>
              <a:endCxn id="283" idx="0"/>
            </p:cNvCxnSpPr>
            <p:nvPr/>
          </p:nvCxnSpPr>
          <p:spPr>
            <a:xfrm>
              <a:off x="5571816" y="469636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5" name="Rounded Rectangle 284"/>
            <p:cNvSpPr/>
            <p:nvPr/>
          </p:nvSpPr>
          <p:spPr>
            <a:xfrm>
              <a:off x="5441641" y="511770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286" name="Straight Arrow Connector 285"/>
            <p:cNvCxnSpPr>
              <a:stCxn id="283" idx="2"/>
              <a:endCxn id="285" idx="0"/>
            </p:cNvCxnSpPr>
            <p:nvPr/>
          </p:nvCxnSpPr>
          <p:spPr>
            <a:xfrm>
              <a:off x="5571816" y="496418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/>
            <p:cNvCxnSpPr>
              <a:stCxn id="285" idx="2"/>
              <a:endCxn id="373" idx="0"/>
            </p:cNvCxnSpPr>
            <p:nvPr/>
          </p:nvCxnSpPr>
          <p:spPr>
            <a:xfrm>
              <a:off x="5571816" y="5232005"/>
              <a:ext cx="0" cy="613082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Arrow Connector 293"/>
            <p:cNvCxnSpPr>
              <a:stCxn id="281" idx="3"/>
              <a:endCxn id="308" idx="1"/>
            </p:cNvCxnSpPr>
            <p:nvPr/>
          </p:nvCxnSpPr>
          <p:spPr>
            <a:xfrm>
              <a:off x="5701991" y="4639213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/>
            <p:cNvCxnSpPr>
              <a:stCxn id="283" idx="3"/>
              <a:endCxn id="311" idx="1"/>
            </p:cNvCxnSpPr>
            <p:nvPr/>
          </p:nvCxnSpPr>
          <p:spPr>
            <a:xfrm>
              <a:off x="5701991" y="4907034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Arrow Connector 301"/>
            <p:cNvCxnSpPr>
              <a:stCxn id="285" idx="3"/>
              <a:endCxn id="313" idx="1"/>
            </p:cNvCxnSpPr>
            <p:nvPr/>
          </p:nvCxnSpPr>
          <p:spPr>
            <a:xfrm>
              <a:off x="5701991" y="5174855"/>
              <a:ext cx="234950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Arrow Connector 303"/>
            <p:cNvCxnSpPr>
              <a:endCxn id="317" idx="1"/>
            </p:cNvCxnSpPr>
            <p:nvPr/>
          </p:nvCxnSpPr>
          <p:spPr>
            <a:xfrm>
              <a:off x="5567054" y="5442676"/>
              <a:ext cx="36988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Oval 304"/>
            <p:cNvSpPr/>
            <p:nvPr/>
          </p:nvSpPr>
          <p:spPr>
            <a:xfrm>
              <a:off x="5932179" y="1269841"/>
              <a:ext cx="260350" cy="260350"/>
            </a:xfrm>
            <a:prstGeom prst="ellipse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 anchorCtr="1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Courier"/>
                  <a:cs typeface="Courier"/>
                </a:rPr>
                <a:t>P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08" name="Rounded Rectangle 307"/>
            <p:cNvSpPr/>
            <p:nvPr/>
          </p:nvSpPr>
          <p:spPr>
            <a:xfrm>
              <a:off x="5936941" y="4582063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0" name="Straight Arrow Connector 309"/>
            <p:cNvCxnSpPr>
              <a:stCxn id="305" idx="4"/>
              <a:endCxn id="308" idx="0"/>
            </p:cNvCxnSpPr>
            <p:nvPr/>
          </p:nvCxnSpPr>
          <p:spPr>
            <a:xfrm>
              <a:off x="6062354" y="1530191"/>
              <a:ext cx="4762" cy="3051872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Rounded Rectangle 310"/>
            <p:cNvSpPr/>
            <p:nvPr/>
          </p:nvSpPr>
          <p:spPr>
            <a:xfrm>
              <a:off x="5936941" y="4849884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2" name="Straight Arrow Connector 311"/>
            <p:cNvCxnSpPr>
              <a:stCxn id="308" idx="2"/>
              <a:endCxn id="311" idx="0"/>
            </p:cNvCxnSpPr>
            <p:nvPr/>
          </p:nvCxnSpPr>
          <p:spPr>
            <a:xfrm>
              <a:off x="6067116" y="4696364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Rounded Rectangle 312"/>
            <p:cNvSpPr/>
            <p:nvPr/>
          </p:nvSpPr>
          <p:spPr>
            <a:xfrm>
              <a:off x="5936941" y="5117705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5" name="Straight Arrow Connector 314"/>
            <p:cNvCxnSpPr>
              <a:stCxn id="311" idx="2"/>
              <a:endCxn id="313" idx="0"/>
            </p:cNvCxnSpPr>
            <p:nvPr/>
          </p:nvCxnSpPr>
          <p:spPr>
            <a:xfrm>
              <a:off x="6067116" y="4964185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7" name="Rounded Rectangle 316"/>
            <p:cNvSpPr/>
            <p:nvPr/>
          </p:nvSpPr>
          <p:spPr>
            <a:xfrm>
              <a:off x="5936941" y="5385526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18" name="Straight Arrow Connector 317"/>
            <p:cNvCxnSpPr>
              <a:stCxn id="313" idx="2"/>
              <a:endCxn id="317" idx="0"/>
            </p:cNvCxnSpPr>
            <p:nvPr/>
          </p:nvCxnSpPr>
          <p:spPr>
            <a:xfrm>
              <a:off x="6067116" y="5232006"/>
              <a:ext cx="0" cy="15352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Arrow Connector 321"/>
            <p:cNvCxnSpPr>
              <a:stCxn id="317" idx="2"/>
              <a:endCxn id="375" idx="0"/>
            </p:cNvCxnSpPr>
            <p:nvPr/>
          </p:nvCxnSpPr>
          <p:spPr>
            <a:xfrm>
              <a:off x="6067116" y="5499826"/>
              <a:ext cx="0" cy="34526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Rounded Rectangle 354"/>
            <p:cNvSpPr/>
            <p:nvPr/>
          </p:nvSpPr>
          <p:spPr>
            <a:xfrm>
              <a:off x="969714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57" name="Rounded Rectangle 356"/>
            <p:cNvSpPr/>
            <p:nvPr/>
          </p:nvSpPr>
          <p:spPr>
            <a:xfrm>
              <a:off x="1477225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59" name="Rounded Rectangle 358"/>
            <p:cNvSpPr/>
            <p:nvPr/>
          </p:nvSpPr>
          <p:spPr>
            <a:xfrm>
              <a:off x="1972525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1" name="Rounded Rectangle 360"/>
            <p:cNvSpPr/>
            <p:nvPr/>
          </p:nvSpPr>
          <p:spPr>
            <a:xfrm>
              <a:off x="24698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3" name="Rounded Rectangle 362"/>
            <p:cNvSpPr/>
            <p:nvPr/>
          </p:nvSpPr>
          <p:spPr>
            <a:xfrm>
              <a:off x="29651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5" name="Rounded Rectangle 364"/>
            <p:cNvSpPr/>
            <p:nvPr/>
          </p:nvSpPr>
          <p:spPr>
            <a:xfrm>
              <a:off x="34604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7" name="Rounded Rectangle 366"/>
            <p:cNvSpPr/>
            <p:nvPr/>
          </p:nvSpPr>
          <p:spPr>
            <a:xfrm>
              <a:off x="39557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69" name="Rounded Rectangle 368"/>
            <p:cNvSpPr/>
            <p:nvPr/>
          </p:nvSpPr>
          <p:spPr>
            <a:xfrm>
              <a:off x="44510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71" name="Rounded Rectangle 370"/>
            <p:cNvSpPr/>
            <p:nvPr/>
          </p:nvSpPr>
          <p:spPr>
            <a:xfrm>
              <a:off x="49463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73" name="Rounded Rectangle 372"/>
            <p:cNvSpPr/>
            <p:nvPr/>
          </p:nvSpPr>
          <p:spPr>
            <a:xfrm>
              <a:off x="54416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sp>
          <p:nvSpPr>
            <p:cNvPr id="375" name="Rounded Rectangle 374"/>
            <p:cNvSpPr/>
            <p:nvPr/>
          </p:nvSpPr>
          <p:spPr>
            <a:xfrm>
              <a:off x="5936941" y="5845087"/>
              <a:ext cx="260350" cy="114300"/>
            </a:xfrm>
            <a:prstGeom prst="roundRect">
              <a:avLst/>
            </a:prstGeom>
            <a:solidFill>
              <a:srgbClr val="FFFFCC"/>
            </a:solidFill>
            <a:ln w="349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rtlCol="0" anchor="ctr"/>
            <a:lstStyle/>
            <a:p>
              <a:pPr algn="ctr"/>
              <a:endParaRPr lang="en-US"/>
            </a:p>
          </p:txBody>
        </p:sp>
        <p:cxnSp>
          <p:nvCxnSpPr>
            <p:cNvPr id="389" name="Straight Arrow Connector 388"/>
            <p:cNvCxnSpPr>
              <a:stCxn id="373" idx="3"/>
              <a:endCxn id="375" idx="1"/>
            </p:cNvCxnSpPr>
            <p:nvPr/>
          </p:nvCxnSpPr>
          <p:spPr>
            <a:xfrm>
              <a:off x="57019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Arrow Connector 389"/>
            <p:cNvCxnSpPr>
              <a:stCxn id="371" idx="3"/>
              <a:endCxn id="373" idx="1"/>
            </p:cNvCxnSpPr>
            <p:nvPr/>
          </p:nvCxnSpPr>
          <p:spPr>
            <a:xfrm>
              <a:off x="52066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Arrow Connector 390"/>
            <p:cNvCxnSpPr>
              <a:stCxn id="369" idx="3"/>
              <a:endCxn id="371" idx="1"/>
            </p:cNvCxnSpPr>
            <p:nvPr/>
          </p:nvCxnSpPr>
          <p:spPr>
            <a:xfrm>
              <a:off x="47113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Arrow Connector 391"/>
            <p:cNvCxnSpPr>
              <a:stCxn id="367" idx="3"/>
              <a:endCxn id="369" idx="1"/>
            </p:cNvCxnSpPr>
            <p:nvPr/>
          </p:nvCxnSpPr>
          <p:spPr>
            <a:xfrm>
              <a:off x="42160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Arrow Connector 392"/>
            <p:cNvCxnSpPr>
              <a:stCxn id="365" idx="3"/>
              <a:endCxn id="367" idx="1"/>
            </p:cNvCxnSpPr>
            <p:nvPr/>
          </p:nvCxnSpPr>
          <p:spPr>
            <a:xfrm>
              <a:off x="37207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Arrow Connector 393"/>
            <p:cNvCxnSpPr>
              <a:stCxn id="363" idx="3"/>
              <a:endCxn id="365" idx="1"/>
            </p:cNvCxnSpPr>
            <p:nvPr/>
          </p:nvCxnSpPr>
          <p:spPr>
            <a:xfrm>
              <a:off x="32254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Arrow Connector 394"/>
            <p:cNvCxnSpPr>
              <a:stCxn id="361" idx="3"/>
              <a:endCxn id="363" idx="1"/>
            </p:cNvCxnSpPr>
            <p:nvPr/>
          </p:nvCxnSpPr>
          <p:spPr>
            <a:xfrm>
              <a:off x="2730191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Arrow Connector 395"/>
            <p:cNvCxnSpPr>
              <a:stCxn id="359" idx="3"/>
              <a:endCxn id="361" idx="1"/>
            </p:cNvCxnSpPr>
            <p:nvPr/>
          </p:nvCxnSpPr>
          <p:spPr>
            <a:xfrm>
              <a:off x="2232875" y="5902237"/>
              <a:ext cx="236966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Arrow Connector 396"/>
            <p:cNvCxnSpPr>
              <a:stCxn id="357" idx="3"/>
              <a:endCxn id="359" idx="1"/>
            </p:cNvCxnSpPr>
            <p:nvPr/>
          </p:nvCxnSpPr>
          <p:spPr>
            <a:xfrm>
              <a:off x="1737575" y="5902237"/>
              <a:ext cx="234950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Arrow Connector 397"/>
            <p:cNvCxnSpPr>
              <a:stCxn id="355" idx="3"/>
              <a:endCxn id="357" idx="1"/>
            </p:cNvCxnSpPr>
            <p:nvPr/>
          </p:nvCxnSpPr>
          <p:spPr>
            <a:xfrm>
              <a:off x="1230064" y="5902237"/>
              <a:ext cx="247161" cy="0"/>
            </a:xfrm>
            <a:prstGeom prst="straightConnector1">
              <a:avLst/>
            </a:prstGeom>
            <a:ln w="34925">
              <a:solidFill>
                <a:schemeClr val="bg1">
                  <a:lumMod val="50000"/>
                </a:schemeClr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18</a:t>
            </a:fld>
            <a:endParaRPr lang="en-US"/>
          </a:p>
        </p:txBody>
      </p:sp>
      <p:sp>
        <p:nvSpPr>
          <p:cNvPr id="209" name="TextBox 208"/>
          <p:cNvSpPr txBox="1"/>
          <p:nvPr/>
        </p:nvSpPr>
        <p:spPr>
          <a:xfrm>
            <a:off x="6192529" y="2310117"/>
            <a:ext cx="2852693" cy="2147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</a:t>
            </a:r>
            <a:r>
              <a:rPr lang="en-US" sz="2200" b="1" i="1" dirty="0" smtClean="0">
                <a:solidFill>
                  <a:srgbClr val="FF0000"/>
                </a:solidFill>
              </a:rPr>
              <a:t>cross-edge dependencies </a:t>
            </a:r>
            <a:r>
              <a:rPr lang="en-US" sz="2200" dirty="0" smtClean="0"/>
              <a:t>are enforced via </a:t>
            </a:r>
            <a:r>
              <a:rPr lang="en-US" sz="2200" b="1" i="1" dirty="0" smtClean="0">
                <a:solidFill>
                  <a:srgbClr val="FF0000"/>
                </a:solidFill>
              </a:rPr>
              <a:t>data synchronization </a:t>
            </a:r>
            <a:r>
              <a:rPr lang="en-US" sz="2200" dirty="0" smtClean="0"/>
              <a:t>with locks and conditional variables.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038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X264 Performance Comparison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19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21656" y="4828285"/>
            <a:ext cx="2662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processors (P)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89875" y="2983311"/>
            <a:ext cx="372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Speedup over serial execution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1601209" y="1203109"/>
            <a:ext cx="6152948" cy="42441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502758"/>
              </p:ext>
            </p:extLst>
          </p:nvPr>
        </p:nvGraphicFramePr>
        <p:xfrm>
          <a:off x="1939765" y="1292225"/>
          <a:ext cx="5702640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79225" y="5676384"/>
            <a:ext cx="6585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Cilk</a:t>
            </a:r>
            <a:r>
              <a:rPr lang="en-US" sz="2000" dirty="0" smtClean="0"/>
              <a:t>-P achieves comparable performance to </a:t>
            </a:r>
            <a:r>
              <a:rPr lang="en-US" sz="2000" dirty="0" err="1" smtClean="0"/>
              <a:t>Pthreads</a:t>
            </a:r>
            <a:r>
              <a:rPr lang="en-US" sz="2000" dirty="0" smtClean="0"/>
              <a:t> on x264 without explicit data synchronization.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4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Dedup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PARSEC Benchmark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[BKS08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]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992" y="2040285"/>
            <a:ext cx="6636295" cy="44012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fd_out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>
                <a:latin typeface="Courier New"/>
                <a:cs typeface="Courier New"/>
              </a:rPr>
              <a:t>open_output_file</a:t>
            </a:r>
            <a:r>
              <a:rPr lang="en-US" sz="2000" b="1" dirty="0">
                <a:latin typeface="Courier New"/>
                <a:cs typeface="Courier New"/>
              </a:rPr>
              <a:t>(); </a:t>
            </a:r>
          </a:p>
          <a:p>
            <a:r>
              <a:rPr lang="en-US" sz="2000" b="1" dirty="0" err="1" smtClean="0">
                <a:latin typeface="Courier New"/>
                <a:cs typeface="Courier New"/>
              </a:rPr>
              <a:t>bool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done = false; 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while(</a:t>
            </a:r>
            <a:r>
              <a:rPr lang="en-US" sz="2000" b="1" dirty="0">
                <a:latin typeface="Courier New"/>
                <a:cs typeface="Courier New"/>
              </a:rPr>
              <a:t>!done) </a:t>
            </a:r>
            <a:r>
              <a:rPr lang="en-US" sz="2000" b="1" dirty="0" smtClean="0">
                <a:latin typeface="Courier New"/>
                <a:cs typeface="Courier New"/>
              </a:rPr>
              <a:t>{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chunk_t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*chunk = </a:t>
            </a:r>
            <a:r>
              <a:rPr lang="en-US" sz="2000" b="1" dirty="0" err="1">
                <a:latin typeface="Courier New"/>
                <a:cs typeface="Courier New"/>
              </a:rPr>
              <a:t>get_next_chunk</a:t>
            </a:r>
            <a:r>
              <a:rPr lang="en-US" sz="2000" b="1" dirty="0">
                <a:latin typeface="Courier New"/>
                <a:cs typeface="Courier New"/>
              </a:rPr>
              <a:t>(); 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	if(</a:t>
            </a:r>
            <a:r>
              <a:rPr lang="en-US" sz="2000" b="1" dirty="0">
                <a:latin typeface="Courier New"/>
                <a:cs typeface="Courier New"/>
              </a:rPr>
              <a:t>chunk == NULL) </a:t>
            </a:r>
            <a:r>
              <a:rPr lang="en-US" sz="2000" b="1" dirty="0" smtClean="0">
                <a:latin typeface="Courier New"/>
                <a:cs typeface="Courier New"/>
              </a:rPr>
              <a:t>{ done </a:t>
            </a:r>
            <a:r>
              <a:rPr lang="en-US" sz="2000" b="1" dirty="0">
                <a:latin typeface="Courier New"/>
                <a:cs typeface="Courier New"/>
              </a:rPr>
              <a:t>= true</a:t>
            </a:r>
            <a:r>
              <a:rPr lang="en-US" sz="2000" b="1" dirty="0" smtClean="0">
                <a:latin typeface="Courier New"/>
                <a:cs typeface="Courier New"/>
              </a:rPr>
              <a:t>; } 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else </a:t>
            </a:r>
            <a:r>
              <a:rPr lang="en-US" sz="2000" b="1" dirty="0">
                <a:latin typeface="Courier New"/>
                <a:cs typeface="Courier New"/>
              </a:rPr>
              <a:t>{ 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	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chunk-&gt;</a:t>
            </a:r>
            <a:r>
              <a:rPr lang="en-US" sz="2000" b="1" dirty="0" err="1" smtClean="0">
                <a:latin typeface="Courier New"/>
                <a:cs typeface="Courier New"/>
              </a:rPr>
              <a:t>is_dup</a:t>
            </a:r>
            <a:r>
              <a:rPr lang="en-US" sz="2000" b="1" dirty="0" smtClean="0">
                <a:latin typeface="Courier New"/>
                <a:cs typeface="Courier New"/>
              </a:rPr>
              <a:t> = </a:t>
            </a:r>
            <a:r>
              <a:rPr lang="en-US" sz="2000" b="1" dirty="0" err="1" smtClean="0">
                <a:latin typeface="Courier New"/>
                <a:cs typeface="Courier New"/>
              </a:rPr>
              <a:t>deduplicate</a:t>
            </a:r>
            <a:r>
              <a:rPr lang="en-US" sz="2000" b="1" dirty="0">
                <a:latin typeface="Courier New"/>
                <a:cs typeface="Courier New"/>
              </a:rPr>
              <a:t>(chunk)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if(!chunk-&gt;</a:t>
            </a:r>
            <a:r>
              <a:rPr lang="en-US" sz="2000" b="1" dirty="0" err="1" smtClean="0">
                <a:latin typeface="Courier New"/>
                <a:cs typeface="Courier New"/>
              </a:rPr>
              <a:t>is_dup</a:t>
            </a:r>
            <a:r>
              <a:rPr lang="en-US" sz="2000" b="1" dirty="0" smtClean="0">
                <a:latin typeface="Courier New"/>
                <a:cs typeface="Courier New"/>
              </a:rPr>
              <a:t>) compress</a:t>
            </a:r>
            <a:r>
              <a:rPr lang="en-US" sz="2000" b="1" dirty="0">
                <a:latin typeface="Courier New"/>
                <a:cs typeface="Courier New"/>
              </a:rPr>
              <a:t>(chunk); 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		</a:t>
            </a:r>
            <a:r>
              <a:rPr lang="en-US" sz="2000" b="1" dirty="0" err="1" smtClean="0">
                <a:latin typeface="Courier New"/>
                <a:cs typeface="Courier New"/>
              </a:rPr>
              <a:t>write_to_file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fd_out</a:t>
            </a:r>
            <a:r>
              <a:rPr lang="en-US" sz="2000" b="1" dirty="0" smtClean="0">
                <a:latin typeface="Courier New"/>
                <a:cs typeface="Courier New"/>
              </a:rPr>
              <a:t>, chunk);</a:t>
            </a:r>
          </a:p>
          <a:p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} 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789012" y="2750294"/>
            <a:ext cx="256032" cy="1154270"/>
          </a:xfrm>
          <a:prstGeom prst="rightBrace">
            <a:avLst>
              <a:gd name="adj1" fmla="val 27085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58082" y="2727264"/>
            <a:ext cx="2085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Stage 0: </a:t>
            </a:r>
            <a:r>
              <a:rPr lang="en-US" dirty="0" smtClean="0">
                <a:solidFill>
                  <a:srgbClr val="000000"/>
                </a:solidFill>
              </a:rPr>
              <a:t>While there is more data, read the next chunk from the stream.</a:t>
            </a:r>
            <a:endParaRPr lang="en-US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058082" y="4051719"/>
            <a:ext cx="208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Stage </a:t>
            </a:r>
            <a:r>
              <a:rPr lang="en-US" b="1" i="1" dirty="0" smtClean="0">
                <a:solidFill>
                  <a:srgbClr val="FF0000"/>
                </a:solidFill>
              </a:rPr>
              <a:t>1: </a:t>
            </a:r>
            <a:r>
              <a:rPr lang="en-US" dirty="0" smtClean="0"/>
              <a:t>Check </a:t>
            </a:r>
            <a:br>
              <a:rPr lang="en-US" dirty="0" smtClean="0"/>
            </a:br>
            <a:r>
              <a:rPr lang="en-US" dirty="0" smtClean="0"/>
              <a:t>for duplicates.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058082" y="4661629"/>
            <a:ext cx="208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Stage </a:t>
            </a:r>
            <a:r>
              <a:rPr lang="en-US" b="1" i="1" dirty="0" smtClean="0">
                <a:solidFill>
                  <a:srgbClr val="FF0000"/>
                </a:solidFill>
              </a:rPr>
              <a:t>2: </a:t>
            </a:r>
            <a:r>
              <a:rPr lang="en-US" dirty="0" smtClean="0"/>
              <a:t>Compress </a:t>
            </a:r>
            <a:br>
              <a:rPr lang="en-US" dirty="0" smtClean="0"/>
            </a:br>
            <a:r>
              <a:rPr lang="en-US" dirty="0" smtClean="0"/>
              <a:t>first-seen chunk.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57236" y="5253703"/>
            <a:ext cx="2086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Stage </a:t>
            </a:r>
            <a:r>
              <a:rPr lang="en-US" b="1" i="1" dirty="0" smtClean="0">
                <a:solidFill>
                  <a:srgbClr val="FF0000"/>
                </a:solidFill>
              </a:rPr>
              <a:t>3: </a:t>
            </a:r>
            <a:r>
              <a:rPr lang="en-US" dirty="0" smtClean="0"/>
              <a:t>Write to</a:t>
            </a:r>
            <a:br>
              <a:rPr lang="en-US" dirty="0" smtClean="0"/>
            </a:br>
            <a:r>
              <a:rPr lang="en-US" dirty="0" smtClean="0"/>
              <a:t>output file.</a:t>
            </a:r>
          </a:p>
        </p:txBody>
      </p:sp>
      <p:sp>
        <p:nvSpPr>
          <p:cNvPr id="13" name="Right Brace 12"/>
          <p:cNvSpPr/>
          <p:nvPr/>
        </p:nvSpPr>
        <p:spPr>
          <a:xfrm>
            <a:off x="6789012" y="4182097"/>
            <a:ext cx="256032" cy="411480"/>
          </a:xfrm>
          <a:prstGeom prst="rightBrace">
            <a:avLst>
              <a:gd name="adj1" fmla="val 27085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6789012" y="4805427"/>
            <a:ext cx="256032" cy="411480"/>
          </a:xfrm>
          <a:prstGeom prst="rightBrace">
            <a:avLst>
              <a:gd name="adj1" fmla="val 27085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>
            <a:off x="6789012" y="5400535"/>
            <a:ext cx="256032" cy="411480"/>
          </a:xfrm>
          <a:prstGeom prst="rightBrace">
            <a:avLst>
              <a:gd name="adj1" fmla="val 27085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6992" y="1067798"/>
            <a:ext cx="8089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Dedup</a:t>
            </a:r>
            <a:r>
              <a:rPr lang="en-US" sz="2200" dirty="0"/>
              <a:t> </a:t>
            </a:r>
            <a:r>
              <a:rPr lang="en-US" sz="2200" dirty="0" smtClean="0"/>
              <a:t>compresses a stream of data by compressing unique elements and removing duplicates.</a:t>
            </a:r>
          </a:p>
        </p:txBody>
      </p:sp>
    </p:spTree>
    <p:extLst>
      <p:ext uri="{BB962C8B-B14F-4D97-AF65-F5344CB8AC3E}">
        <p14:creationId xmlns:p14="http://schemas.microsoft.com/office/powerpoint/2010/main" val="277898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31859C"/>
                </a:solidFill>
              </a:rPr>
              <a:t>Outline</a:t>
            </a:r>
            <a:endParaRPr lang="en-US" b="1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258" y="1222243"/>
            <a:ext cx="7157484" cy="4413515"/>
          </a:xfrm>
        </p:spPr>
        <p:txBody>
          <a:bodyPr wrap="square">
            <a:spAutoFit/>
          </a:bodyPr>
          <a:lstStyle/>
          <a:p>
            <a:pPr marL="574675" indent="-574675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A6A6A6"/>
                </a:solidFill>
              </a:rPr>
              <a:t>On-the-</a:t>
            </a:r>
            <a:r>
              <a:rPr lang="en-US" sz="3600" b="1" dirty="0">
                <a:solidFill>
                  <a:srgbClr val="A6A6A6"/>
                </a:solidFill>
              </a:rPr>
              <a:t>F</a:t>
            </a:r>
            <a:r>
              <a:rPr lang="en-US" sz="3600" b="1" dirty="0" smtClean="0">
                <a:solidFill>
                  <a:srgbClr val="A6A6A6"/>
                </a:solidFill>
              </a:rPr>
              <a:t>ly Pipeline Overview </a:t>
            </a:r>
          </a:p>
          <a:p>
            <a:pPr marL="574675" indent="-574675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The Pipeline 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Linguistics in </a:t>
            </a:r>
            <a:r>
              <a:rPr lang="en-US" sz="3600" b="1" dirty="0" err="1" smtClean="0">
                <a:solidFill>
                  <a:schemeClr val="bg1">
                    <a:lumMod val="65000"/>
                  </a:schemeClr>
                </a:solidFill>
              </a:rPr>
              <a:t>Cilk</a:t>
            </a: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-P</a:t>
            </a:r>
          </a:p>
          <a:p>
            <a:pPr marL="574675" indent="-574675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31859C"/>
                </a:solidFill>
              </a:rPr>
              <a:t>The PIPER Scheduler</a:t>
            </a:r>
          </a:p>
          <a:p>
            <a:pPr marL="914400" lvl="1" indent="-342900">
              <a:buClr>
                <a:schemeClr val="accent3"/>
              </a:buClr>
              <a:buFont typeface="Wingdings" charset="2"/>
              <a:buChar char="§"/>
            </a:pPr>
            <a:r>
              <a:rPr lang="en-US" sz="3200" b="1" dirty="0" smtClean="0">
                <a:solidFill>
                  <a:srgbClr val="31859C"/>
                </a:solidFill>
              </a:rPr>
              <a:t>A Work-Stealing Scheduler</a:t>
            </a:r>
          </a:p>
          <a:p>
            <a:pPr marL="914400" lvl="1" indent="-342900">
              <a:buClr>
                <a:schemeClr val="accent3"/>
              </a:buClr>
              <a:buFont typeface="Wingdings" charset="2"/>
              <a:buChar char="§"/>
            </a:pPr>
            <a:r>
              <a:rPr lang="en-US" sz="3200" b="1" dirty="0">
                <a:solidFill>
                  <a:srgbClr val="31859C"/>
                </a:solidFill>
              </a:rPr>
              <a:t>Handling Runaway Pipeline</a:t>
            </a:r>
            <a:endParaRPr lang="en-US" sz="3200" b="1" dirty="0" smtClean="0">
              <a:solidFill>
                <a:srgbClr val="31859C"/>
              </a:solidFill>
            </a:endParaRPr>
          </a:p>
          <a:p>
            <a:pPr marL="914400" lvl="1" indent="-342900">
              <a:buClr>
                <a:schemeClr val="accent3"/>
              </a:buClr>
              <a:buFont typeface="Wingdings" charset="2"/>
              <a:buChar char="§"/>
            </a:pPr>
            <a:r>
              <a:rPr lang="en-US" sz="3200" b="1" dirty="0" smtClean="0">
                <a:solidFill>
                  <a:srgbClr val="31859C"/>
                </a:solidFill>
              </a:rPr>
              <a:t>Avoiding Synchronization Overhead</a:t>
            </a:r>
          </a:p>
          <a:p>
            <a:pPr marL="628650" indent="-457200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31859C"/>
                </a:solidFill>
              </a:rPr>
              <a:t>Concluding </a:t>
            </a:r>
            <a:r>
              <a:rPr lang="en-US" sz="3600" b="1" dirty="0">
                <a:solidFill>
                  <a:srgbClr val="31859C"/>
                </a:solidFill>
              </a:rPr>
              <a:t>Remarks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32"/>
            <a:ext cx="9144000" cy="149656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Guarantees of a Standard 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Work-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Stealing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Scheduler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BL99,ABP01]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7300" y="1530854"/>
            <a:ext cx="8362700" cy="156966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Definition.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        </a:t>
            </a:r>
            <a:r>
              <a:rPr lang="en-US" sz="24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400" i="1" baseline="-25000" dirty="0" smtClean="0">
                <a:solidFill>
                  <a:srgbClr val="800080"/>
                </a:solidFill>
                <a:sym typeface="Times New Roman" pitchFamily="18" charset="0"/>
              </a:rPr>
              <a:t>P</a:t>
            </a:r>
            <a:r>
              <a:rPr lang="en-US" sz="2400" i="1" dirty="0" smtClean="0">
                <a:solidFill>
                  <a:srgbClr val="800080"/>
                </a:solidFill>
                <a:sym typeface="Times New Roman" pitchFamily="18" charset="0"/>
              </a:rPr>
              <a:t> </a:t>
            </a:r>
            <a:r>
              <a:rPr lang="en-US" sz="2400" dirty="0" smtClean="0">
                <a:sym typeface="Times New Roman" pitchFamily="18" charset="0"/>
              </a:rPr>
              <a:t>— execution time </a:t>
            </a:r>
            <a:r>
              <a:rPr lang="en-US" sz="2400" dirty="0" smtClean="0">
                <a:solidFill>
                  <a:srgbClr val="000000"/>
                </a:solidFill>
                <a:sym typeface="Times New Roman" pitchFamily="18" charset="0"/>
              </a:rPr>
              <a:t>on</a:t>
            </a:r>
            <a:r>
              <a:rPr lang="en-US" sz="2400" dirty="0" smtClean="0">
                <a:solidFill>
                  <a:srgbClr val="008000"/>
                </a:solidFill>
                <a:sym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800080"/>
                </a:solidFill>
                <a:sym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8000"/>
                </a:solidFill>
                <a:sym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sym typeface="Times New Roman" pitchFamily="18" charset="0"/>
              </a:rPr>
              <a:t>processors</a:t>
            </a:r>
          </a:p>
          <a:p>
            <a:pPr algn="ctr"/>
            <a:r>
              <a:rPr lang="en-US" sz="24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400" i="1" baseline="-25000" dirty="0" smtClean="0">
                <a:solidFill>
                  <a:srgbClr val="800080"/>
                </a:solidFill>
              </a:rPr>
              <a:t>1</a:t>
            </a:r>
            <a:r>
              <a:rPr lang="en-US" sz="2400" dirty="0" smtClean="0">
                <a:solidFill>
                  <a:srgbClr val="008000"/>
                </a:solidFill>
                <a:sym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sym typeface="Times New Roman" pitchFamily="18" charset="0"/>
              </a:rPr>
              <a:t>— </a:t>
            </a:r>
            <a:r>
              <a:rPr lang="en-US" sz="2400" dirty="0" smtClean="0">
                <a:sym typeface="Times New Roman" pitchFamily="18" charset="0"/>
              </a:rPr>
              <a:t>work</a:t>
            </a:r>
            <a:r>
              <a:rPr lang="en-US" sz="2400" b="1" i="1" dirty="0" smtClean="0">
                <a:solidFill>
                  <a:srgbClr val="0000EC"/>
                </a:solidFill>
                <a:sym typeface="Times New Roman" pitchFamily="18" charset="0"/>
              </a:rPr>
              <a:t>      </a:t>
            </a:r>
            <a:r>
              <a:rPr lang="en-US" sz="2400" b="1" i="1" dirty="0" smtClean="0">
                <a:solidFill>
                  <a:srgbClr val="800080"/>
                </a:solidFill>
                <a:sym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400" i="1" baseline="-25000" dirty="0" smtClean="0">
                <a:solidFill>
                  <a:srgbClr val="800080"/>
                </a:solidFill>
              </a:rPr>
              <a:t>∞</a:t>
            </a:r>
            <a:r>
              <a:rPr lang="en-US" sz="2400" i="1" dirty="0" smtClean="0">
                <a:solidFill>
                  <a:srgbClr val="80008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sym typeface="Times New Roman" pitchFamily="18" charset="0"/>
              </a:rPr>
              <a:t>— </a:t>
            </a:r>
            <a:r>
              <a:rPr lang="en-US" sz="2400" dirty="0" smtClean="0">
                <a:sym typeface="Times New Roman" pitchFamily="18" charset="0"/>
              </a:rPr>
              <a:t>span</a:t>
            </a:r>
            <a:r>
              <a:rPr lang="en-US" sz="2400" dirty="0" smtClean="0">
                <a:solidFill>
                  <a:srgbClr val="000000"/>
                </a:solidFill>
                <a:sym typeface="Times New Roman" pitchFamily="18" charset="0"/>
              </a:rPr>
              <a:t>       </a:t>
            </a:r>
            <a:r>
              <a:rPr lang="en-US" sz="24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400" i="1" baseline="-25000" dirty="0" smtClean="0">
                <a:solidFill>
                  <a:srgbClr val="800080"/>
                </a:solidFill>
              </a:rPr>
              <a:t>1 </a:t>
            </a:r>
            <a:r>
              <a:rPr lang="en-US" sz="2400" dirty="0" smtClean="0">
                <a:solidFill>
                  <a:srgbClr val="800080"/>
                </a:solidFill>
              </a:rPr>
              <a:t>/</a:t>
            </a:r>
            <a:r>
              <a:rPr lang="en-US" sz="2400" i="1" dirty="0" smtClean="0">
                <a:solidFill>
                  <a:srgbClr val="800080"/>
                </a:solidFill>
              </a:rPr>
              <a:t> </a:t>
            </a:r>
            <a:r>
              <a:rPr lang="en-US" sz="24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400" i="1" baseline="-25000" dirty="0" smtClean="0">
                <a:solidFill>
                  <a:srgbClr val="800080"/>
                </a:solidFill>
              </a:rPr>
              <a:t>∞</a:t>
            </a:r>
            <a:r>
              <a:rPr lang="en-US" sz="2400" baseline="-25000" dirty="0" smtClean="0">
                <a:solidFill>
                  <a:srgbClr val="008000"/>
                </a:solidFill>
              </a:rPr>
              <a:t> </a:t>
            </a:r>
            <a:r>
              <a:rPr lang="en-US" sz="2400" baseline="-25000" dirty="0" smtClean="0">
                <a:solidFill>
                  <a:srgbClr val="008000"/>
                </a:solidFill>
                <a:sym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sym typeface="Times New Roman" pitchFamily="18" charset="0"/>
              </a:rPr>
              <a:t>— </a:t>
            </a:r>
            <a:r>
              <a:rPr lang="en-US" sz="2400" dirty="0" smtClean="0">
                <a:sym typeface="Times New Roman" pitchFamily="18" charset="0"/>
              </a:rPr>
              <a:t>parallelism</a:t>
            </a:r>
          </a:p>
          <a:p>
            <a:pPr algn="ctr"/>
            <a:r>
              <a:rPr lang="en-US" sz="2400" i="1" dirty="0">
                <a:solidFill>
                  <a:srgbClr val="800080"/>
                </a:solidFill>
                <a:sym typeface="Times New Roman" pitchFamily="18" charset="0"/>
              </a:rPr>
              <a:t>S</a:t>
            </a:r>
            <a:r>
              <a:rPr lang="en-US" sz="2400" i="1" baseline="-25000" dirty="0">
                <a:solidFill>
                  <a:srgbClr val="800080"/>
                </a:solidFill>
                <a:sym typeface="Times New Roman" pitchFamily="18" charset="0"/>
              </a:rPr>
              <a:t>P</a:t>
            </a:r>
            <a:r>
              <a:rPr lang="en-US" sz="2400" i="1" dirty="0">
                <a:solidFill>
                  <a:srgbClr val="800080"/>
                </a:solidFill>
                <a:sym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sym typeface="Times New Roman" pitchFamily="18" charset="0"/>
              </a:rPr>
              <a:t>— stack space on </a:t>
            </a:r>
            <a:r>
              <a:rPr lang="en-US" sz="2400" i="1" dirty="0">
                <a:solidFill>
                  <a:srgbClr val="800080"/>
                </a:solidFill>
                <a:sym typeface="Times New Roman" pitchFamily="18" charset="0"/>
              </a:rPr>
              <a:t>P</a:t>
            </a:r>
            <a:r>
              <a:rPr lang="en-US" sz="2400" dirty="0">
                <a:solidFill>
                  <a:srgbClr val="000000"/>
                </a:solidFill>
                <a:sym typeface="Times New Roman" pitchFamily="18" charset="0"/>
              </a:rPr>
              <a:t> processors</a:t>
            </a:r>
            <a:r>
              <a:rPr lang="en-US" sz="2400" dirty="0">
                <a:solidFill>
                  <a:srgbClr val="0000EC"/>
                </a:solidFill>
                <a:sym typeface="Times New Roman" pitchFamily="18" charset="0"/>
              </a:rPr>
              <a:t/>
            </a:r>
            <a:br>
              <a:rPr lang="en-US" sz="2400" dirty="0">
                <a:solidFill>
                  <a:srgbClr val="0000EC"/>
                </a:solidFill>
                <a:sym typeface="Times New Roman" pitchFamily="18" charset="0"/>
              </a:rPr>
            </a:br>
            <a:r>
              <a:rPr lang="en-US" sz="2400" i="1" dirty="0">
                <a:solidFill>
                  <a:srgbClr val="800080"/>
                </a:solidFill>
                <a:sym typeface="Times New Roman" pitchFamily="18" charset="0"/>
              </a:rPr>
              <a:t>S</a:t>
            </a:r>
            <a:r>
              <a:rPr lang="en-US" sz="2400" i="1" baseline="-25000" dirty="0">
                <a:solidFill>
                  <a:srgbClr val="800080"/>
                </a:solidFill>
                <a:sym typeface="Times New Roman" pitchFamily="18" charset="0"/>
              </a:rPr>
              <a:t>1</a:t>
            </a:r>
            <a:r>
              <a:rPr lang="en-US" sz="2400" i="1" dirty="0">
                <a:solidFill>
                  <a:srgbClr val="800080"/>
                </a:solidFill>
                <a:sym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sym typeface="Times New Roman" pitchFamily="18" charset="0"/>
              </a:rPr>
              <a:t>— stack space of a serial </a:t>
            </a:r>
            <a:r>
              <a:rPr lang="en-US" sz="2400" dirty="0" smtClean="0">
                <a:solidFill>
                  <a:srgbClr val="000000"/>
                </a:solidFill>
                <a:sym typeface="Times New Roman" pitchFamily="18" charset="0"/>
              </a:rPr>
              <a:t>execution</a:t>
            </a:r>
            <a:endParaRPr lang="en-US" sz="2400" dirty="0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7300" y="5168098"/>
            <a:ext cx="8362700" cy="120032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The Work-First Principle </a:t>
            </a:r>
            <a:r>
              <a:rPr lang="en-US" sz="2200" b="1" i="1" dirty="0" smtClean="0">
                <a:solidFill>
                  <a:schemeClr val="accent5">
                    <a:lumMod val="75000"/>
                  </a:schemeClr>
                </a:solidFill>
              </a:rPr>
              <a:t>[FLR98].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400" dirty="0" smtClean="0"/>
              <a:t>Minimize </a:t>
            </a:r>
            <a:r>
              <a:rPr lang="en-US" sz="2400" dirty="0"/>
              <a:t>the scheduling overhead borne by the work </a:t>
            </a:r>
            <a:r>
              <a:rPr lang="en-US" sz="2400" dirty="0" smtClean="0"/>
              <a:t>path (</a:t>
            </a:r>
            <a:r>
              <a:rPr lang="en-US" sz="2400" i="1" dirty="0">
                <a:solidFill>
                  <a:srgbClr val="800080"/>
                </a:solidFill>
              </a:rPr>
              <a:t>T</a:t>
            </a:r>
            <a:r>
              <a:rPr lang="en-US" sz="2400" i="1" baseline="-25000" dirty="0">
                <a:solidFill>
                  <a:srgbClr val="800080"/>
                </a:solidFill>
              </a:rPr>
              <a:t>1</a:t>
            </a:r>
            <a:r>
              <a:rPr lang="en-US" sz="2400" dirty="0" smtClean="0"/>
              <a:t>) and </a:t>
            </a:r>
            <a:r>
              <a:rPr lang="en-US" sz="2400" dirty="0"/>
              <a:t>amortize </a:t>
            </a:r>
            <a:r>
              <a:rPr lang="en-US" sz="2400" dirty="0" smtClean="0"/>
              <a:t>it against </a:t>
            </a:r>
            <a:r>
              <a:rPr lang="en-US" sz="2400" dirty="0"/>
              <a:t>the steal </a:t>
            </a:r>
            <a:r>
              <a:rPr lang="en-US" sz="2400" dirty="0" smtClean="0"/>
              <a:t>path (</a:t>
            </a:r>
            <a:r>
              <a:rPr lang="en-US" sz="2400" i="1" dirty="0">
                <a:solidFill>
                  <a:srgbClr val="800080"/>
                </a:solidFill>
              </a:rPr>
              <a:t>T</a:t>
            </a:r>
            <a:r>
              <a:rPr lang="en-US" sz="2400" i="1" baseline="-25000" dirty="0" smtClean="0">
                <a:solidFill>
                  <a:srgbClr val="800080"/>
                </a:solidFill>
              </a:rPr>
              <a:t>∞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27300" y="3228841"/>
            <a:ext cx="8362700" cy="1791260"/>
          </a:xfrm>
        </p:spPr>
        <p:txBody>
          <a:bodyPr wrap="square">
            <a:spAutoFit/>
          </a:bodyPr>
          <a:lstStyle/>
          <a:p>
            <a:pPr marL="0" indent="0">
              <a:buClr>
                <a:schemeClr val="accent3"/>
              </a:buClr>
              <a:buNone/>
            </a:pPr>
            <a:r>
              <a:rPr lang="en-US" sz="2400" dirty="0" smtClean="0"/>
              <a:t>Given a computation dag with fork-join parallelism, it achieves:</a:t>
            </a:r>
          </a:p>
          <a:p>
            <a:pPr>
              <a:buClr>
                <a:schemeClr val="accent3"/>
              </a:buClr>
              <a:buFont typeface="Wingdings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Time bound:   </a:t>
            </a:r>
            <a:r>
              <a:rPr lang="en-US" sz="2400" i="1" dirty="0" smtClean="0">
                <a:solidFill>
                  <a:srgbClr val="800080"/>
                </a:solidFill>
              </a:rPr>
              <a:t>T</a:t>
            </a:r>
            <a:r>
              <a:rPr lang="en-US" sz="2400" i="1" baseline="-25000" dirty="0">
                <a:solidFill>
                  <a:srgbClr val="800080"/>
                </a:solidFill>
              </a:rPr>
              <a:t>P</a:t>
            </a:r>
            <a:r>
              <a:rPr lang="en-US" sz="2400" dirty="0" smtClean="0">
                <a:solidFill>
                  <a:srgbClr val="800080"/>
                </a:solidFill>
              </a:rPr>
              <a:t> ≤ </a:t>
            </a:r>
            <a:r>
              <a:rPr lang="en-US" sz="2400" i="1" dirty="0" smtClean="0">
                <a:solidFill>
                  <a:srgbClr val="800080"/>
                </a:solidFill>
              </a:rPr>
              <a:t>T</a:t>
            </a:r>
            <a:r>
              <a:rPr lang="en-US" sz="2400" i="1" baseline="-25000" dirty="0" smtClean="0">
                <a:solidFill>
                  <a:srgbClr val="800080"/>
                </a:solidFill>
              </a:rPr>
              <a:t>1</a:t>
            </a:r>
            <a:r>
              <a:rPr lang="en-US" sz="2400" baseline="-25000" dirty="0" smtClean="0">
                <a:solidFill>
                  <a:srgbClr val="800080"/>
                </a:solidFill>
              </a:rPr>
              <a:t> </a:t>
            </a:r>
            <a:r>
              <a:rPr lang="en-US" sz="2400" dirty="0" smtClean="0">
                <a:solidFill>
                  <a:srgbClr val="800080"/>
                </a:solidFill>
              </a:rPr>
              <a:t>/ </a:t>
            </a:r>
            <a:r>
              <a:rPr lang="en-US" sz="2400" i="1" dirty="0" smtClean="0">
                <a:solidFill>
                  <a:srgbClr val="800080"/>
                </a:solidFill>
              </a:rPr>
              <a:t>P</a:t>
            </a:r>
            <a:r>
              <a:rPr lang="en-US" sz="2400" dirty="0" smtClean="0">
                <a:solidFill>
                  <a:srgbClr val="800080"/>
                </a:solidFill>
              </a:rPr>
              <a:t> + O(</a:t>
            </a:r>
            <a:r>
              <a:rPr lang="en-US" sz="2400" i="1" dirty="0" smtClean="0">
                <a:solidFill>
                  <a:srgbClr val="800080"/>
                </a:solidFill>
              </a:rPr>
              <a:t>T</a:t>
            </a:r>
            <a:r>
              <a:rPr lang="en-US" sz="2400" i="1" baseline="-25000" dirty="0" smtClean="0">
                <a:solidFill>
                  <a:srgbClr val="800080"/>
                </a:solidFill>
              </a:rPr>
              <a:t>∞</a:t>
            </a:r>
            <a:r>
              <a:rPr lang="en-US" sz="2400" dirty="0" smtClean="0">
                <a:solidFill>
                  <a:srgbClr val="800080"/>
                </a:solidFill>
              </a:rPr>
              <a:t> + </a:t>
            </a:r>
            <a:r>
              <a:rPr lang="en-US" sz="2400" dirty="0" err="1" smtClean="0">
                <a:solidFill>
                  <a:srgbClr val="800080"/>
                </a:solidFill>
              </a:rPr>
              <a:t>lg</a:t>
            </a:r>
            <a:r>
              <a:rPr lang="en-US" sz="2400" baseline="-25000" dirty="0" smtClean="0">
                <a:solidFill>
                  <a:srgbClr val="800080"/>
                </a:solidFill>
              </a:rPr>
              <a:t> </a:t>
            </a:r>
            <a:r>
              <a:rPr lang="en-US" sz="2400" i="1" dirty="0" smtClean="0">
                <a:solidFill>
                  <a:srgbClr val="800080"/>
                </a:solidFill>
              </a:rPr>
              <a:t>P</a:t>
            </a:r>
            <a:r>
              <a:rPr lang="en-US" sz="2400" dirty="0" smtClean="0">
                <a:solidFill>
                  <a:srgbClr val="800080"/>
                </a:solidFill>
              </a:rPr>
              <a:t>)</a:t>
            </a:r>
            <a:r>
              <a:rPr lang="en-US" sz="2400" i="1" dirty="0" smtClean="0">
                <a:solidFill>
                  <a:srgbClr val="800080"/>
                </a:solidFill>
              </a:rPr>
              <a:t>   </a:t>
            </a:r>
            <a:r>
              <a:rPr lang="en-US" sz="2400" dirty="0" smtClean="0"/>
              <a:t>expected time</a:t>
            </a:r>
            <a:endParaRPr lang="en-US" sz="2400" i="1" dirty="0" smtClean="0">
              <a:solidFill>
                <a:srgbClr val="800080"/>
              </a:solidFill>
            </a:endParaRPr>
          </a:p>
          <a:p>
            <a:pPr>
              <a:buClr>
                <a:schemeClr val="accent3"/>
              </a:buClr>
              <a:buNone/>
            </a:pPr>
            <a:r>
              <a:rPr lang="en-US" sz="2400" dirty="0" smtClean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 </a:t>
            </a:r>
            <a:r>
              <a:rPr lang="en-GB" sz="2400" b="1" i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linear speedup 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when</a:t>
            </a:r>
            <a:r>
              <a:rPr lang="en-GB" sz="2400" dirty="0" smtClean="0">
                <a:solidFill>
                  <a:srgbClr val="008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GB" sz="2400" i="1" dirty="0" smtClean="0">
                <a:solidFill>
                  <a:srgbClr val="80008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P</a:t>
            </a:r>
            <a:r>
              <a:rPr lang="en-GB" sz="2400" dirty="0" smtClean="0">
                <a:solidFill>
                  <a:srgbClr val="80008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800080"/>
                </a:solidFill>
                <a:latin typeface="Lucida Sans Unicode"/>
                <a:cs typeface="Lucida Sans Unicode"/>
              </a:rPr>
              <a:t>≪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400" i="1" baseline="-25000" dirty="0" smtClean="0">
                <a:solidFill>
                  <a:srgbClr val="800080"/>
                </a:solidFill>
                <a:sym typeface="Times New Roman" pitchFamily="18" charset="0"/>
              </a:rPr>
              <a:t>1</a:t>
            </a:r>
            <a:r>
              <a:rPr lang="en-US" sz="2400" baseline="-25000" dirty="0" smtClean="0">
                <a:solidFill>
                  <a:srgbClr val="800080"/>
                </a:solidFill>
                <a:sym typeface="Times New Roman" pitchFamily="18" charset="0"/>
              </a:rPr>
              <a:t> </a:t>
            </a:r>
            <a:r>
              <a:rPr lang="en-US" sz="2400" dirty="0" smtClean="0">
                <a:solidFill>
                  <a:srgbClr val="800080"/>
                </a:solidFill>
                <a:sym typeface="Times New Roman" pitchFamily="18" charset="0"/>
              </a:rPr>
              <a:t>/ </a:t>
            </a:r>
            <a:r>
              <a:rPr lang="en-US" sz="24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400" i="1" baseline="-25000" dirty="0" smtClean="0">
                <a:solidFill>
                  <a:srgbClr val="800080"/>
                </a:solidFill>
              </a:rPr>
              <a:t>∞ </a:t>
            </a:r>
            <a:endParaRPr lang="en-US" sz="2400" i="1" dirty="0" smtClean="0">
              <a:solidFill>
                <a:srgbClr val="800080"/>
              </a:solidFill>
            </a:endParaRPr>
          </a:p>
          <a:p>
            <a:pPr>
              <a:buClr>
                <a:schemeClr val="accent3"/>
              </a:buClr>
              <a:buFont typeface="Wingdings" charset="2"/>
              <a:buChar char="§"/>
            </a:pPr>
            <a:r>
              <a:rPr lang="en-US" sz="2400" b="1" dirty="0" smtClean="0">
                <a:solidFill>
                  <a:srgbClr val="31859C"/>
                </a:solidFill>
              </a:rPr>
              <a:t>Space bound:   </a:t>
            </a:r>
            <a:r>
              <a:rPr lang="en-US" sz="2400" i="1" dirty="0" smtClean="0">
                <a:solidFill>
                  <a:srgbClr val="800080"/>
                </a:solidFill>
              </a:rPr>
              <a:t>S</a:t>
            </a:r>
            <a:r>
              <a:rPr lang="en-US" sz="2400" i="1" baseline="-25000" dirty="0">
                <a:solidFill>
                  <a:srgbClr val="800080"/>
                </a:solidFill>
              </a:rPr>
              <a:t>P</a:t>
            </a:r>
            <a:r>
              <a:rPr lang="en-US" sz="2400" dirty="0" smtClean="0">
                <a:solidFill>
                  <a:srgbClr val="800080"/>
                </a:solidFill>
              </a:rPr>
              <a:t> ≤ </a:t>
            </a:r>
            <a:r>
              <a:rPr lang="en-US" sz="2400" i="1" dirty="0" smtClean="0">
                <a:solidFill>
                  <a:srgbClr val="800080"/>
                </a:solidFill>
              </a:rPr>
              <a:t>PS</a:t>
            </a:r>
            <a:r>
              <a:rPr lang="en-US" sz="2400" i="1" baseline="-25000" dirty="0" smtClean="0">
                <a:solidFill>
                  <a:srgbClr val="800080"/>
                </a:solidFill>
              </a:rPr>
              <a:t>1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2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Arrow Connector 92"/>
          <p:cNvCxnSpPr>
            <a:stCxn id="76" idx="4"/>
            <a:endCxn id="164" idx="0"/>
          </p:cNvCxnSpPr>
          <p:nvPr/>
        </p:nvCxnSpPr>
        <p:spPr>
          <a:xfrm>
            <a:off x="1671195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91" idx="4"/>
            <a:endCxn id="76" idx="0"/>
          </p:cNvCxnSpPr>
          <p:nvPr/>
        </p:nvCxnSpPr>
        <p:spPr>
          <a:xfrm>
            <a:off x="1671195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67" idx="4"/>
            <a:endCxn id="105" idx="0"/>
          </p:cNvCxnSpPr>
          <p:nvPr/>
        </p:nvCxnSpPr>
        <p:spPr>
          <a:xfrm>
            <a:off x="2479089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2" idx="6"/>
            <a:endCxn id="103" idx="2"/>
          </p:cNvCxnSpPr>
          <p:nvPr/>
        </p:nvCxnSpPr>
        <p:spPr>
          <a:xfrm>
            <a:off x="1094898" y="4142491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96" idx="6"/>
            <a:endCxn id="198" idx="2"/>
          </p:cNvCxnSpPr>
          <p:nvPr/>
        </p:nvCxnSpPr>
        <p:spPr>
          <a:xfrm>
            <a:off x="4341374" y="1817562"/>
            <a:ext cx="318676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79" idx="6"/>
            <a:endCxn id="145" idx="2"/>
          </p:cNvCxnSpPr>
          <p:nvPr/>
        </p:nvCxnSpPr>
        <p:spPr>
          <a:xfrm>
            <a:off x="2717976" y="2595379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75" idx="6"/>
            <a:endCxn id="76" idx="2"/>
          </p:cNvCxnSpPr>
          <p:nvPr/>
        </p:nvCxnSpPr>
        <p:spPr>
          <a:xfrm>
            <a:off x="1094898" y="2595379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22</a:t>
            </a:fld>
            <a:endParaRPr lang="en-US" dirty="0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617124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2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432308" y="2356492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2240202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662144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84" name="Straight Arrow Connector 83"/>
          <p:cNvCxnSpPr>
            <a:stCxn id="188" idx="4"/>
            <a:endCxn id="75" idx="0"/>
          </p:cNvCxnSpPr>
          <p:nvPr/>
        </p:nvCxnSpPr>
        <p:spPr>
          <a:xfrm>
            <a:off x="856011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93" idx="4"/>
            <a:endCxn id="79" idx="0"/>
          </p:cNvCxnSpPr>
          <p:nvPr/>
        </p:nvCxnSpPr>
        <p:spPr>
          <a:xfrm>
            <a:off x="2479089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03" idx="4"/>
            <a:endCxn id="145" idx="0"/>
          </p:cNvCxnSpPr>
          <p:nvPr/>
        </p:nvCxnSpPr>
        <p:spPr>
          <a:xfrm>
            <a:off x="3290310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96" idx="4"/>
            <a:endCxn id="80" idx="0"/>
          </p:cNvCxnSpPr>
          <p:nvPr/>
        </p:nvCxnSpPr>
        <p:spPr>
          <a:xfrm>
            <a:off x="4102487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98" idx="4"/>
            <a:endCxn id="81" idx="0"/>
          </p:cNvCxnSpPr>
          <p:nvPr/>
        </p:nvCxnSpPr>
        <p:spPr>
          <a:xfrm>
            <a:off x="4898937" y="2056449"/>
            <a:ext cx="2094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5" idx="4"/>
            <a:endCxn id="146" idx="0"/>
          </p:cNvCxnSpPr>
          <p:nvPr/>
        </p:nvCxnSpPr>
        <p:spPr>
          <a:xfrm>
            <a:off x="856011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9" idx="4"/>
            <a:endCxn id="167" idx="0"/>
          </p:cNvCxnSpPr>
          <p:nvPr/>
        </p:nvCxnSpPr>
        <p:spPr>
          <a:xfrm>
            <a:off x="2479089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45" idx="4"/>
            <a:endCxn id="180" idx="0"/>
          </p:cNvCxnSpPr>
          <p:nvPr/>
        </p:nvCxnSpPr>
        <p:spPr>
          <a:xfrm>
            <a:off x="3290310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0" idx="4"/>
            <a:endCxn id="170" idx="0"/>
          </p:cNvCxnSpPr>
          <p:nvPr/>
        </p:nvCxnSpPr>
        <p:spPr>
          <a:xfrm>
            <a:off x="4102487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1" idx="4"/>
            <a:endCxn id="172" idx="0"/>
          </p:cNvCxnSpPr>
          <p:nvPr/>
        </p:nvCxnSpPr>
        <p:spPr>
          <a:xfrm flipH="1">
            <a:off x="4898937" y="2834266"/>
            <a:ext cx="2094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51032" y="1465900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351032" y="30327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051423" y="2356492"/>
            <a:ext cx="477774" cy="477774"/>
          </a:xfrm>
          <a:prstGeom prst="ellipse">
            <a:avLst/>
          </a:prstGeom>
          <a:solidFill>
            <a:srgbClr val="99CC00"/>
          </a:solidFill>
          <a:ln w="635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617124" y="313376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3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1432308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2240202" y="3133765"/>
            <a:ext cx="477774" cy="477774"/>
          </a:xfrm>
          <a:prstGeom prst="ellipse">
            <a:avLst/>
          </a:prstGeom>
          <a:solidFill>
            <a:srgbClr val="99CC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386360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19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466005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23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3051423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15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17124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1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90" name="Straight Arrow Connector 189"/>
          <p:cNvCxnSpPr>
            <a:stCxn id="188" idx="6"/>
            <a:endCxn id="191" idx="2"/>
          </p:cNvCxnSpPr>
          <p:nvPr/>
        </p:nvCxnSpPr>
        <p:spPr>
          <a:xfrm>
            <a:off x="1094898" y="1818458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>
            <a:spLocks noChangeAspect="1"/>
          </p:cNvSpPr>
          <p:nvPr/>
        </p:nvSpPr>
        <p:spPr>
          <a:xfrm>
            <a:off x="1432308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4572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5</a:t>
            </a:r>
          </a:p>
        </p:txBody>
      </p:sp>
      <p:cxnSp>
        <p:nvCxnSpPr>
          <p:cNvPr id="192" name="Straight Arrow Connector 191"/>
          <p:cNvCxnSpPr>
            <a:stCxn id="191" idx="6"/>
            <a:endCxn id="193" idx="2"/>
          </p:cNvCxnSpPr>
          <p:nvPr/>
        </p:nvCxnSpPr>
        <p:spPr>
          <a:xfrm flipV="1">
            <a:off x="1910082" y="1817562"/>
            <a:ext cx="330120" cy="89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>
            <a:spLocks noChangeAspect="1"/>
          </p:cNvSpPr>
          <p:nvPr/>
        </p:nvSpPr>
        <p:spPr>
          <a:xfrm>
            <a:off x="2240202" y="157867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9</a:t>
            </a:r>
          </a:p>
        </p:txBody>
      </p:sp>
      <p:cxnSp>
        <p:nvCxnSpPr>
          <p:cNvPr id="194" name="Straight Arrow Connector 193"/>
          <p:cNvCxnSpPr>
            <a:stCxn id="193" idx="6"/>
            <a:endCxn id="203" idx="2"/>
          </p:cNvCxnSpPr>
          <p:nvPr/>
        </p:nvCxnSpPr>
        <p:spPr>
          <a:xfrm>
            <a:off x="2717976" y="1817562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203" idx="6"/>
            <a:endCxn id="196" idx="2"/>
          </p:cNvCxnSpPr>
          <p:nvPr/>
        </p:nvCxnSpPr>
        <p:spPr>
          <a:xfrm>
            <a:off x="3529197" y="1817562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Oval 195"/>
          <p:cNvSpPr>
            <a:spLocks noChangeAspect="1"/>
          </p:cNvSpPr>
          <p:nvPr/>
        </p:nvSpPr>
        <p:spPr>
          <a:xfrm>
            <a:off x="3863600" y="1578675"/>
            <a:ext cx="477774" cy="477774"/>
          </a:xfrm>
          <a:prstGeom prst="ellipse">
            <a:avLst/>
          </a:prstGeom>
          <a:solidFill>
            <a:srgbClr val="8EB4E3"/>
          </a:solidFill>
          <a:ln w="635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17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3" name="Oval 202"/>
          <p:cNvSpPr>
            <a:spLocks noChangeAspect="1"/>
          </p:cNvSpPr>
          <p:nvPr/>
        </p:nvSpPr>
        <p:spPr>
          <a:xfrm>
            <a:off x="3051423" y="157867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13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38" name="Straight Arrow Connector 137"/>
          <p:cNvCxnSpPr>
            <a:stCxn id="80" idx="6"/>
            <a:endCxn id="81" idx="2"/>
          </p:cNvCxnSpPr>
          <p:nvPr/>
        </p:nvCxnSpPr>
        <p:spPr>
          <a:xfrm>
            <a:off x="4341374" y="2595379"/>
            <a:ext cx="32077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51032" y="2238131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7" name="Straight Arrow Connector 76"/>
          <p:cNvCxnSpPr>
            <a:stCxn id="146" idx="4"/>
            <a:endCxn id="102" idx="0"/>
          </p:cNvCxnSpPr>
          <p:nvPr/>
        </p:nvCxnSpPr>
        <p:spPr>
          <a:xfrm>
            <a:off x="856011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64" idx="4"/>
            <a:endCxn id="103" idx="0"/>
          </p:cNvCxnSpPr>
          <p:nvPr/>
        </p:nvCxnSpPr>
        <p:spPr>
          <a:xfrm>
            <a:off x="1671195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80" idx="4"/>
            <a:endCxn id="110" idx="0"/>
          </p:cNvCxnSpPr>
          <p:nvPr/>
        </p:nvCxnSpPr>
        <p:spPr>
          <a:xfrm>
            <a:off x="3290310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70" idx="4"/>
            <a:endCxn id="107" idx="0"/>
          </p:cNvCxnSpPr>
          <p:nvPr/>
        </p:nvCxnSpPr>
        <p:spPr>
          <a:xfrm>
            <a:off x="410248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72" idx="4"/>
            <a:endCxn id="108" idx="0"/>
          </p:cNvCxnSpPr>
          <p:nvPr/>
        </p:nvCxnSpPr>
        <p:spPr>
          <a:xfrm>
            <a:off x="489893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51032" y="37906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617124" y="3903604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+mj-lt"/>
                <a:cs typeface="Times New Roman"/>
              </a:rPr>
              <a:t>4</a:t>
            </a: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1432308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8</a:t>
            </a:r>
          </a:p>
        </p:txBody>
      </p:sp>
      <p:cxnSp>
        <p:nvCxnSpPr>
          <p:cNvPr id="104" name="Straight Arrow Connector 103"/>
          <p:cNvCxnSpPr>
            <a:stCxn id="103" idx="6"/>
            <a:endCxn id="105" idx="2"/>
          </p:cNvCxnSpPr>
          <p:nvPr/>
        </p:nvCxnSpPr>
        <p:spPr>
          <a:xfrm>
            <a:off x="1910082" y="4142491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>
            <a:spLocks noChangeAspect="1"/>
          </p:cNvSpPr>
          <p:nvPr/>
        </p:nvSpPr>
        <p:spPr>
          <a:xfrm>
            <a:off x="2240202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06" name="Straight Arrow Connector 105"/>
          <p:cNvCxnSpPr>
            <a:stCxn id="110" idx="6"/>
            <a:endCxn id="107" idx="2"/>
          </p:cNvCxnSpPr>
          <p:nvPr/>
        </p:nvCxnSpPr>
        <p:spPr>
          <a:xfrm>
            <a:off x="3529197" y="4142491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>
            <a:spLocks noChangeAspect="1"/>
          </p:cNvSpPr>
          <p:nvPr/>
        </p:nvSpPr>
        <p:spPr>
          <a:xfrm>
            <a:off x="386360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466005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3051423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16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12" name="Straight Arrow Connector 111"/>
          <p:cNvCxnSpPr>
            <a:stCxn id="105" idx="6"/>
            <a:endCxn id="110" idx="2"/>
          </p:cNvCxnSpPr>
          <p:nvPr/>
        </p:nvCxnSpPr>
        <p:spPr>
          <a:xfrm>
            <a:off x="2717976" y="4142491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7" idx="6"/>
            <a:endCxn id="108" idx="2"/>
          </p:cNvCxnSpPr>
          <p:nvPr/>
        </p:nvCxnSpPr>
        <p:spPr>
          <a:xfrm>
            <a:off x="4341374" y="4142491"/>
            <a:ext cx="318676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60743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0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18260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1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083821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2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37375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3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49552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4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548096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5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4" name="Title 1"/>
          <p:cNvSpPr>
            <a:spLocks noGrp="1"/>
          </p:cNvSpPr>
          <p:nvPr>
            <p:ph type="title"/>
          </p:nvPr>
        </p:nvSpPr>
        <p:spPr>
          <a:xfrm>
            <a:off x="0" y="2536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  <a:t>A Work-Stealing Scheduler </a:t>
            </a:r>
            <a:b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(Based on [BL99,ABP01])</a:t>
            </a:r>
          </a:p>
        </p:txBody>
      </p:sp>
      <p:cxnSp>
        <p:nvCxnSpPr>
          <p:cNvPr id="366" name="Straight Arrow Connector 365"/>
          <p:cNvCxnSpPr>
            <a:stCxn id="198" idx="6"/>
          </p:cNvCxnSpPr>
          <p:nvPr/>
        </p:nvCxnSpPr>
        <p:spPr>
          <a:xfrm flipV="1">
            <a:off x="5137824" y="1816024"/>
            <a:ext cx="336042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>
            <a:stCxn id="81" idx="6"/>
          </p:cNvCxnSpPr>
          <p:nvPr/>
        </p:nvCxnSpPr>
        <p:spPr>
          <a:xfrm flipV="1">
            <a:off x="5139918" y="2593841"/>
            <a:ext cx="336042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Arrow Connector 367"/>
          <p:cNvCxnSpPr>
            <a:stCxn id="108" idx="6"/>
          </p:cNvCxnSpPr>
          <p:nvPr/>
        </p:nvCxnSpPr>
        <p:spPr>
          <a:xfrm flipV="1">
            <a:off x="5137824" y="4140953"/>
            <a:ext cx="380601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4"/>
          <p:cNvSpPr>
            <a:spLocks noChangeAspect="1" noChangeArrowheads="1"/>
          </p:cNvSpPr>
          <p:nvPr/>
        </p:nvSpPr>
        <p:spPr bwMode="auto">
          <a:xfrm>
            <a:off x="738152" y="5130611"/>
            <a:ext cx="548640" cy="548640"/>
          </a:xfrm>
          <a:prstGeom prst="ellipse">
            <a:avLst/>
          </a:prstGeom>
          <a:solidFill>
            <a:srgbClr val="FF99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25" name="Oval 10"/>
          <p:cNvSpPr>
            <a:spLocks noChangeAspect="1" noChangeArrowheads="1"/>
          </p:cNvSpPr>
          <p:nvPr/>
        </p:nvSpPr>
        <p:spPr bwMode="auto">
          <a:xfrm>
            <a:off x="1978993" y="5130611"/>
            <a:ext cx="548640" cy="548640"/>
          </a:xfrm>
          <a:prstGeom prst="ellipse">
            <a:avLst/>
          </a:prstGeom>
          <a:solidFill>
            <a:srgbClr val="99CC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26" name="Oval 10"/>
          <p:cNvSpPr>
            <a:spLocks noChangeAspect="1" noChangeArrowheads="1"/>
          </p:cNvSpPr>
          <p:nvPr/>
        </p:nvSpPr>
        <p:spPr bwMode="auto">
          <a:xfrm>
            <a:off x="3213977" y="5130611"/>
            <a:ext cx="548640" cy="548640"/>
          </a:xfrm>
          <a:prstGeom prst="ellipse">
            <a:avLst/>
          </a:prstGeom>
          <a:solidFill>
            <a:srgbClr val="8EB4E3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29" name="AutoShape 24"/>
          <p:cNvSpPr>
            <a:spLocks noChangeArrowheads="1"/>
          </p:cNvSpPr>
          <p:nvPr/>
        </p:nvSpPr>
        <p:spPr bwMode="auto">
          <a:xfrm>
            <a:off x="3455761" y="4562649"/>
            <a:ext cx="1301078" cy="431072"/>
          </a:xfrm>
          <a:prstGeom prst="wedgeRoundRectCallout">
            <a:avLst>
              <a:gd name="adj1" fmla="val -28888"/>
              <a:gd name="adj2" fmla="val 88993"/>
              <a:gd name="adj3" fmla="val 16667"/>
            </a:avLst>
          </a:prstGeom>
          <a:solidFill>
            <a:srgbClr val="FFFF89"/>
          </a:solidFill>
          <a:ln w="6477">
            <a:noFill/>
            <a:miter lim="800000"/>
            <a:headEnd/>
            <a:tailEnd/>
          </a:ln>
        </p:spPr>
        <p:txBody>
          <a:bodyPr wrap="none" lIns="90000" tIns="0" rIns="90000" bIns="46800" anchor="ctr" anchorCtr="0"/>
          <a:lstStyle/>
          <a:p>
            <a:pPr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Execute         </a:t>
            </a:r>
            <a:endParaRPr lang="en-GB" b="1" dirty="0">
              <a:solidFill>
                <a:srgbClr val="262673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4387023" y="4626393"/>
            <a:ext cx="290630" cy="290630"/>
          </a:xfrm>
          <a:prstGeom prst="ellipse">
            <a:avLst/>
          </a:prstGeom>
          <a:solidFill>
            <a:srgbClr val="8EB4E3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17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3863600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18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>
            <a:off x="4660050" y="157867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21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5137824" y="6081749"/>
            <a:ext cx="404621" cy="404621"/>
          </a:xfrm>
          <a:prstGeom prst="ellipse">
            <a:avLst/>
          </a:prstGeom>
          <a:noFill/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557236" y="6099393"/>
            <a:ext cx="130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executing</a:t>
            </a:r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580513" y="6081749"/>
            <a:ext cx="404621" cy="404621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985134" y="6099393"/>
            <a:ext cx="89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done</a:t>
            </a:r>
            <a:endParaRPr lang="en-US" dirty="0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1977657" y="6081749"/>
            <a:ext cx="404621" cy="404621"/>
          </a:xfrm>
          <a:prstGeom prst="ellipse">
            <a:avLst/>
          </a:prstGeom>
          <a:solidFill>
            <a:srgbClr val="FFFFC0"/>
          </a:solidFill>
          <a:ln w="6350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397069" y="6099393"/>
            <a:ext cx="130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not done</a:t>
            </a:r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3744467" y="6081749"/>
            <a:ext cx="404621" cy="404621"/>
          </a:xfrm>
          <a:prstGeom prst="ellipse">
            <a:avLst/>
          </a:prstGeom>
          <a:noFill/>
          <a:ln w="635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149088" y="6099393"/>
            <a:ext cx="89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ready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5993087" y="1236133"/>
            <a:ext cx="3066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worker </a:t>
            </a:r>
            <a:r>
              <a:rPr lang="en-US" sz="2000" dirty="0"/>
              <a:t>maintains </a:t>
            </a:r>
            <a:r>
              <a:rPr lang="en-US" sz="2000" dirty="0" smtClean="0"/>
              <a:t>its own set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of </a:t>
            </a:r>
            <a:r>
              <a:rPr lang="en-US" sz="2000" b="1" dirty="0">
                <a:solidFill>
                  <a:srgbClr val="FF0000"/>
                </a:solidFill>
              </a:rPr>
              <a:t>ready</a:t>
            </a:r>
            <a:r>
              <a:rPr lang="en-US" sz="2000" dirty="0"/>
              <a:t> nodes</a:t>
            </a:r>
            <a:r>
              <a:rPr lang="en-US" sz="2000" dirty="0" smtClean="0"/>
              <a:t>.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993087" y="1973928"/>
            <a:ext cx="3066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executing a node enables:</a:t>
            </a:r>
          </a:p>
          <a:p>
            <a:pPr marL="342900" indent="-342900">
              <a:buAutoNum type="alphaLcPeriod"/>
            </a:pPr>
            <a:r>
              <a:rPr lang="en-US" sz="2000" b="1" i="1" dirty="0" smtClean="0">
                <a:solidFill>
                  <a:srgbClr val="FF0000"/>
                </a:solidFill>
              </a:rPr>
              <a:t>two nodes: </a:t>
            </a:r>
            <a:r>
              <a:rPr lang="en-US" sz="2000" dirty="0" smtClean="0"/>
              <a:t>mark one ready and execute </a:t>
            </a:r>
            <a:r>
              <a:rPr lang="en-US" sz="2000" dirty="0"/>
              <a:t>the other </a:t>
            </a:r>
            <a:r>
              <a:rPr lang="en-US" sz="2000" dirty="0" smtClean="0"/>
              <a:t>one; </a:t>
            </a:r>
          </a:p>
          <a:p>
            <a:pPr marL="342900" indent="-342900">
              <a:buFontTx/>
              <a:buAutoNum type="alphaLcPeriod"/>
            </a:pPr>
            <a:r>
              <a:rPr lang="en-US" sz="2000" b="1" i="1" dirty="0" smtClean="0">
                <a:solidFill>
                  <a:srgbClr val="FF0000"/>
                </a:solidFill>
              </a:rPr>
              <a:t>one </a:t>
            </a:r>
            <a:r>
              <a:rPr lang="en-US" sz="2000" b="1" i="1" dirty="0">
                <a:solidFill>
                  <a:srgbClr val="FF0000"/>
                </a:solidFill>
              </a:rPr>
              <a:t>node: </a:t>
            </a:r>
            <a:r>
              <a:rPr lang="en-US" sz="2000" dirty="0"/>
              <a:t>execute the enabled node</a:t>
            </a:r>
            <a:r>
              <a:rPr lang="en-US" sz="2000" dirty="0" smtClean="0"/>
              <a:t>;</a:t>
            </a:r>
          </a:p>
          <a:p>
            <a:pPr marL="342900" indent="-342900">
              <a:buFontTx/>
              <a:buAutoNum type="alphaLcPeriod"/>
            </a:pPr>
            <a:r>
              <a:rPr lang="en-US" sz="2000" b="1" i="1" dirty="0" smtClean="0">
                <a:solidFill>
                  <a:srgbClr val="FF0000"/>
                </a:solidFill>
              </a:rPr>
              <a:t>zero nodes: </a:t>
            </a:r>
            <a:r>
              <a:rPr lang="en-US" sz="2000" dirty="0" smtClean="0"/>
              <a:t>execute a node in its ready set.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993087" y="4555806"/>
            <a:ext cx="3066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the ready set is empty, </a:t>
            </a:r>
            <a:r>
              <a:rPr lang="en-US" sz="2000" b="1" dirty="0">
                <a:solidFill>
                  <a:srgbClr val="FF0000"/>
                </a:solidFill>
              </a:rPr>
              <a:t>steal</a:t>
            </a:r>
            <a:r>
              <a:rPr lang="en-US" sz="2000" dirty="0"/>
              <a:t> from a randomly chosen worker.  </a:t>
            </a:r>
          </a:p>
        </p:txBody>
      </p:sp>
    </p:spTree>
    <p:extLst>
      <p:ext uri="{BB962C8B-B14F-4D97-AF65-F5344CB8AC3E}">
        <p14:creationId xmlns:p14="http://schemas.microsoft.com/office/powerpoint/2010/main" val="402631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B4E3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B4E3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25" grpId="0" animBg="1"/>
      <p:bldP spid="126" grpId="0" animBg="1"/>
      <p:bldP spid="129" grpId="0" animBg="1"/>
      <p:bldP spid="129" grpId="1" animBg="1"/>
      <p:bldP spid="130" grpId="0" animBg="1"/>
      <p:bldP spid="13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Arrow Connector 95"/>
          <p:cNvCxnSpPr>
            <a:stCxn id="80" idx="4"/>
            <a:endCxn id="170" idx="0"/>
          </p:cNvCxnSpPr>
          <p:nvPr/>
        </p:nvCxnSpPr>
        <p:spPr>
          <a:xfrm>
            <a:off x="4102487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80" idx="6"/>
            <a:endCxn id="81" idx="2"/>
          </p:cNvCxnSpPr>
          <p:nvPr/>
        </p:nvCxnSpPr>
        <p:spPr>
          <a:xfrm>
            <a:off x="4341374" y="2595379"/>
            <a:ext cx="32077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67" idx="4"/>
            <a:endCxn id="105" idx="0"/>
          </p:cNvCxnSpPr>
          <p:nvPr/>
        </p:nvCxnSpPr>
        <p:spPr>
          <a:xfrm>
            <a:off x="2479089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2" idx="6"/>
            <a:endCxn id="103" idx="2"/>
          </p:cNvCxnSpPr>
          <p:nvPr/>
        </p:nvCxnSpPr>
        <p:spPr>
          <a:xfrm>
            <a:off x="1094898" y="4142491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96" idx="6"/>
            <a:endCxn id="198" idx="2"/>
          </p:cNvCxnSpPr>
          <p:nvPr/>
        </p:nvCxnSpPr>
        <p:spPr>
          <a:xfrm>
            <a:off x="4341374" y="1817562"/>
            <a:ext cx="318676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79" idx="6"/>
            <a:endCxn id="145" idx="2"/>
          </p:cNvCxnSpPr>
          <p:nvPr/>
        </p:nvCxnSpPr>
        <p:spPr>
          <a:xfrm>
            <a:off x="2717976" y="2595379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75" idx="6"/>
            <a:endCxn id="76" idx="2"/>
          </p:cNvCxnSpPr>
          <p:nvPr/>
        </p:nvCxnSpPr>
        <p:spPr>
          <a:xfrm>
            <a:off x="1094898" y="2595379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6" idx="4"/>
            <a:endCxn id="164" idx="0"/>
          </p:cNvCxnSpPr>
          <p:nvPr/>
        </p:nvCxnSpPr>
        <p:spPr>
          <a:xfrm>
            <a:off x="1671195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23</a:t>
            </a:fld>
            <a:endParaRPr lang="en-US" dirty="0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617124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2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2240202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662144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84" name="Straight Arrow Connector 83"/>
          <p:cNvCxnSpPr>
            <a:stCxn id="188" idx="4"/>
            <a:endCxn id="75" idx="0"/>
          </p:cNvCxnSpPr>
          <p:nvPr/>
        </p:nvCxnSpPr>
        <p:spPr>
          <a:xfrm>
            <a:off x="856011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91" idx="4"/>
            <a:endCxn id="76" idx="0"/>
          </p:cNvCxnSpPr>
          <p:nvPr/>
        </p:nvCxnSpPr>
        <p:spPr>
          <a:xfrm>
            <a:off x="1671195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93" idx="4"/>
            <a:endCxn id="79" idx="0"/>
          </p:cNvCxnSpPr>
          <p:nvPr/>
        </p:nvCxnSpPr>
        <p:spPr>
          <a:xfrm>
            <a:off x="2479089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03" idx="4"/>
            <a:endCxn id="145" idx="0"/>
          </p:cNvCxnSpPr>
          <p:nvPr/>
        </p:nvCxnSpPr>
        <p:spPr>
          <a:xfrm>
            <a:off x="3290310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96" idx="4"/>
            <a:endCxn id="80" idx="0"/>
          </p:cNvCxnSpPr>
          <p:nvPr/>
        </p:nvCxnSpPr>
        <p:spPr>
          <a:xfrm>
            <a:off x="4102487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98" idx="4"/>
            <a:endCxn id="81" idx="0"/>
          </p:cNvCxnSpPr>
          <p:nvPr/>
        </p:nvCxnSpPr>
        <p:spPr>
          <a:xfrm>
            <a:off x="4898937" y="2056449"/>
            <a:ext cx="2094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5" idx="4"/>
            <a:endCxn id="146" idx="0"/>
          </p:cNvCxnSpPr>
          <p:nvPr/>
        </p:nvCxnSpPr>
        <p:spPr>
          <a:xfrm>
            <a:off x="856011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9" idx="4"/>
            <a:endCxn id="167" idx="0"/>
          </p:cNvCxnSpPr>
          <p:nvPr/>
        </p:nvCxnSpPr>
        <p:spPr>
          <a:xfrm>
            <a:off x="2479089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45" idx="4"/>
            <a:endCxn id="180" idx="0"/>
          </p:cNvCxnSpPr>
          <p:nvPr/>
        </p:nvCxnSpPr>
        <p:spPr>
          <a:xfrm>
            <a:off x="3290310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1" idx="4"/>
            <a:endCxn id="172" idx="0"/>
          </p:cNvCxnSpPr>
          <p:nvPr/>
        </p:nvCxnSpPr>
        <p:spPr>
          <a:xfrm flipH="1">
            <a:off x="4898937" y="2834266"/>
            <a:ext cx="2094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51032" y="1465900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351032" y="30327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051423" y="2356492"/>
            <a:ext cx="477774" cy="477774"/>
          </a:xfrm>
          <a:prstGeom prst="ellipse">
            <a:avLst/>
          </a:prstGeom>
          <a:solidFill>
            <a:srgbClr val="99CC00"/>
          </a:solidFill>
          <a:ln w="635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617124" y="313376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3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1432308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2240202" y="3133765"/>
            <a:ext cx="477774" cy="477774"/>
          </a:xfrm>
          <a:prstGeom prst="ellipse">
            <a:avLst/>
          </a:prstGeom>
          <a:solidFill>
            <a:srgbClr val="99CC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386360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19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466005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23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3051423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15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17124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1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90" name="Straight Arrow Connector 189"/>
          <p:cNvCxnSpPr>
            <a:stCxn id="188" idx="6"/>
            <a:endCxn id="191" idx="2"/>
          </p:cNvCxnSpPr>
          <p:nvPr/>
        </p:nvCxnSpPr>
        <p:spPr>
          <a:xfrm>
            <a:off x="1094898" y="1818458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>
            <a:spLocks noChangeAspect="1"/>
          </p:cNvSpPr>
          <p:nvPr/>
        </p:nvSpPr>
        <p:spPr>
          <a:xfrm>
            <a:off x="1432308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4572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5</a:t>
            </a:r>
          </a:p>
        </p:txBody>
      </p:sp>
      <p:cxnSp>
        <p:nvCxnSpPr>
          <p:cNvPr id="192" name="Straight Arrow Connector 191"/>
          <p:cNvCxnSpPr>
            <a:stCxn id="191" idx="6"/>
            <a:endCxn id="193" idx="2"/>
          </p:cNvCxnSpPr>
          <p:nvPr/>
        </p:nvCxnSpPr>
        <p:spPr>
          <a:xfrm flipV="1">
            <a:off x="1910082" y="1817562"/>
            <a:ext cx="330120" cy="89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>
            <a:spLocks noChangeAspect="1"/>
          </p:cNvSpPr>
          <p:nvPr/>
        </p:nvSpPr>
        <p:spPr>
          <a:xfrm>
            <a:off x="2240202" y="157867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9</a:t>
            </a:r>
          </a:p>
        </p:txBody>
      </p:sp>
      <p:cxnSp>
        <p:nvCxnSpPr>
          <p:cNvPr id="194" name="Straight Arrow Connector 193"/>
          <p:cNvCxnSpPr>
            <a:stCxn id="193" idx="6"/>
            <a:endCxn id="203" idx="2"/>
          </p:cNvCxnSpPr>
          <p:nvPr/>
        </p:nvCxnSpPr>
        <p:spPr>
          <a:xfrm>
            <a:off x="2717976" y="1817562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203" idx="6"/>
            <a:endCxn id="196" idx="2"/>
          </p:cNvCxnSpPr>
          <p:nvPr/>
        </p:nvCxnSpPr>
        <p:spPr>
          <a:xfrm>
            <a:off x="3529197" y="1817562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Oval 195"/>
          <p:cNvSpPr>
            <a:spLocks noChangeAspect="1"/>
          </p:cNvSpPr>
          <p:nvPr/>
        </p:nvSpPr>
        <p:spPr>
          <a:xfrm>
            <a:off x="3863600" y="1578675"/>
            <a:ext cx="477774" cy="477774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17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3" name="Oval 202"/>
          <p:cNvSpPr>
            <a:spLocks noChangeAspect="1"/>
          </p:cNvSpPr>
          <p:nvPr/>
        </p:nvSpPr>
        <p:spPr>
          <a:xfrm>
            <a:off x="3051423" y="157867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13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51032" y="2238131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7" name="Straight Arrow Connector 76"/>
          <p:cNvCxnSpPr>
            <a:stCxn id="146" idx="4"/>
            <a:endCxn id="102" idx="0"/>
          </p:cNvCxnSpPr>
          <p:nvPr/>
        </p:nvCxnSpPr>
        <p:spPr>
          <a:xfrm>
            <a:off x="856011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64" idx="4"/>
            <a:endCxn id="103" idx="0"/>
          </p:cNvCxnSpPr>
          <p:nvPr/>
        </p:nvCxnSpPr>
        <p:spPr>
          <a:xfrm>
            <a:off x="1671195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80" idx="4"/>
            <a:endCxn id="110" idx="0"/>
          </p:cNvCxnSpPr>
          <p:nvPr/>
        </p:nvCxnSpPr>
        <p:spPr>
          <a:xfrm>
            <a:off x="3290310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70" idx="4"/>
            <a:endCxn id="107" idx="0"/>
          </p:cNvCxnSpPr>
          <p:nvPr/>
        </p:nvCxnSpPr>
        <p:spPr>
          <a:xfrm>
            <a:off x="410248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72" idx="4"/>
            <a:endCxn id="108" idx="0"/>
          </p:cNvCxnSpPr>
          <p:nvPr/>
        </p:nvCxnSpPr>
        <p:spPr>
          <a:xfrm>
            <a:off x="489893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51032" y="37906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617124" y="3903604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+mj-lt"/>
                <a:cs typeface="Times New Roman"/>
              </a:rPr>
              <a:t>4</a:t>
            </a: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1432308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8</a:t>
            </a:r>
          </a:p>
        </p:txBody>
      </p:sp>
      <p:cxnSp>
        <p:nvCxnSpPr>
          <p:cNvPr id="104" name="Straight Arrow Connector 103"/>
          <p:cNvCxnSpPr>
            <a:stCxn id="103" idx="6"/>
            <a:endCxn id="105" idx="2"/>
          </p:cNvCxnSpPr>
          <p:nvPr/>
        </p:nvCxnSpPr>
        <p:spPr>
          <a:xfrm>
            <a:off x="1910082" y="4142491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>
            <a:spLocks noChangeAspect="1"/>
          </p:cNvSpPr>
          <p:nvPr/>
        </p:nvSpPr>
        <p:spPr>
          <a:xfrm>
            <a:off x="2240202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06" name="Straight Arrow Connector 105"/>
          <p:cNvCxnSpPr>
            <a:stCxn id="110" idx="6"/>
            <a:endCxn id="107" idx="2"/>
          </p:cNvCxnSpPr>
          <p:nvPr/>
        </p:nvCxnSpPr>
        <p:spPr>
          <a:xfrm>
            <a:off x="3529197" y="4142491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>
            <a:spLocks noChangeAspect="1"/>
          </p:cNvSpPr>
          <p:nvPr/>
        </p:nvSpPr>
        <p:spPr>
          <a:xfrm>
            <a:off x="386360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466005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3051423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16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12" name="Straight Arrow Connector 111"/>
          <p:cNvCxnSpPr>
            <a:stCxn id="105" idx="6"/>
            <a:endCxn id="110" idx="2"/>
          </p:cNvCxnSpPr>
          <p:nvPr/>
        </p:nvCxnSpPr>
        <p:spPr>
          <a:xfrm>
            <a:off x="2717976" y="4142491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7" idx="6"/>
            <a:endCxn id="108" idx="2"/>
          </p:cNvCxnSpPr>
          <p:nvPr/>
        </p:nvCxnSpPr>
        <p:spPr>
          <a:xfrm>
            <a:off x="4341374" y="4142491"/>
            <a:ext cx="318676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60743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0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18260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1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083821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2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37375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3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49552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4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548096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5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4" name="Title 1"/>
          <p:cNvSpPr>
            <a:spLocks noGrp="1"/>
          </p:cNvSpPr>
          <p:nvPr>
            <p:ph type="title"/>
          </p:nvPr>
        </p:nvSpPr>
        <p:spPr>
          <a:xfrm>
            <a:off x="0" y="2536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  <a:t>A Work-Stealing Scheduler </a:t>
            </a:r>
            <a:b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(Based on [BL99,ABP01])</a:t>
            </a:r>
          </a:p>
        </p:txBody>
      </p:sp>
      <p:cxnSp>
        <p:nvCxnSpPr>
          <p:cNvPr id="366" name="Straight Arrow Connector 365"/>
          <p:cNvCxnSpPr>
            <a:stCxn id="198" idx="6"/>
          </p:cNvCxnSpPr>
          <p:nvPr/>
        </p:nvCxnSpPr>
        <p:spPr>
          <a:xfrm flipV="1">
            <a:off x="5137824" y="1816024"/>
            <a:ext cx="336042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>
            <a:stCxn id="81" idx="6"/>
          </p:cNvCxnSpPr>
          <p:nvPr/>
        </p:nvCxnSpPr>
        <p:spPr>
          <a:xfrm flipV="1">
            <a:off x="5139918" y="2593841"/>
            <a:ext cx="336042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Arrow Connector 367"/>
          <p:cNvCxnSpPr>
            <a:stCxn id="108" idx="6"/>
          </p:cNvCxnSpPr>
          <p:nvPr/>
        </p:nvCxnSpPr>
        <p:spPr>
          <a:xfrm flipV="1">
            <a:off x="5137824" y="4140953"/>
            <a:ext cx="380601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Oval 10"/>
          <p:cNvSpPr>
            <a:spLocks noChangeAspect="1" noChangeArrowheads="1"/>
          </p:cNvSpPr>
          <p:nvPr/>
        </p:nvSpPr>
        <p:spPr bwMode="auto">
          <a:xfrm>
            <a:off x="3213977" y="5130611"/>
            <a:ext cx="548640" cy="548640"/>
          </a:xfrm>
          <a:prstGeom prst="ellipse">
            <a:avLst/>
          </a:prstGeom>
          <a:solidFill>
            <a:srgbClr val="8EB4E3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29" name="AutoShape 24"/>
          <p:cNvSpPr>
            <a:spLocks noChangeArrowheads="1"/>
          </p:cNvSpPr>
          <p:nvPr/>
        </p:nvSpPr>
        <p:spPr bwMode="auto">
          <a:xfrm>
            <a:off x="3455761" y="4562649"/>
            <a:ext cx="1301078" cy="431072"/>
          </a:xfrm>
          <a:prstGeom prst="wedgeRoundRectCallout">
            <a:avLst>
              <a:gd name="adj1" fmla="val -28888"/>
              <a:gd name="adj2" fmla="val 88993"/>
              <a:gd name="adj3" fmla="val 16667"/>
            </a:avLst>
          </a:prstGeom>
          <a:solidFill>
            <a:srgbClr val="FFFF89"/>
          </a:solidFill>
          <a:ln w="6477">
            <a:noFill/>
            <a:miter lim="800000"/>
            <a:headEnd/>
            <a:tailEnd/>
          </a:ln>
        </p:spPr>
        <p:txBody>
          <a:bodyPr wrap="none" lIns="90000" tIns="0" rIns="90000" bIns="46800" anchor="ctr" anchorCtr="0"/>
          <a:lstStyle/>
          <a:p>
            <a:pPr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Execute         </a:t>
            </a:r>
            <a:endParaRPr lang="en-GB" b="1" dirty="0">
              <a:solidFill>
                <a:srgbClr val="262673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4387023" y="4626393"/>
            <a:ext cx="290630" cy="290630"/>
          </a:xfrm>
          <a:prstGeom prst="ellipse">
            <a:avLst/>
          </a:prstGeom>
          <a:solidFill>
            <a:srgbClr val="8EB4E3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18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3" name="Oval 4"/>
          <p:cNvSpPr>
            <a:spLocks noChangeAspect="1" noChangeArrowheads="1"/>
          </p:cNvSpPr>
          <p:nvPr/>
        </p:nvSpPr>
        <p:spPr bwMode="auto">
          <a:xfrm>
            <a:off x="738152" y="5130611"/>
            <a:ext cx="548640" cy="548640"/>
          </a:xfrm>
          <a:prstGeom prst="ellipse">
            <a:avLst/>
          </a:prstGeom>
          <a:solidFill>
            <a:srgbClr val="FF99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09" name="Oval 10"/>
          <p:cNvSpPr>
            <a:spLocks noChangeAspect="1" noChangeArrowheads="1"/>
          </p:cNvSpPr>
          <p:nvPr/>
        </p:nvSpPr>
        <p:spPr bwMode="auto">
          <a:xfrm>
            <a:off x="1978993" y="5130611"/>
            <a:ext cx="548640" cy="548640"/>
          </a:xfrm>
          <a:prstGeom prst="ellipse">
            <a:avLst/>
          </a:prstGeom>
          <a:solidFill>
            <a:srgbClr val="99CC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432308" y="2356492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3863600" y="2356492"/>
            <a:ext cx="477774" cy="477774"/>
          </a:xfrm>
          <a:prstGeom prst="ellipse">
            <a:avLst/>
          </a:prstGeom>
          <a:solidFill>
            <a:srgbClr val="8EB4E3"/>
          </a:solidFill>
          <a:ln w="635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18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>
            <a:off x="4660050" y="1578675"/>
            <a:ext cx="477774" cy="477774"/>
          </a:xfrm>
          <a:prstGeom prst="ellipse">
            <a:avLst/>
          </a:prstGeom>
          <a:solidFill>
            <a:srgbClr val="8EB4E3"/>
          </a:solidFill>
          <a:ln w="635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21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5137824" y="6081749"/>
            <a:ext cx="404621" cy="404621"/>
          </a:xfrm>
          <a:prstGeom prst="ellipse">
            <a:avLst/>
          </a:prstGeom>
          <a:noFill/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557236" y="6099393"/>
            <a:ext cx="130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executing</a:t>
            </a:r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580513" y="6081749"/>
            <a:ext cx="404621" cy="404621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985134" y="6099393"/>
            <a:ext cx="89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done</a:t>
            </a:r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1977657" y="6081749"/>
            <a:ext cx="404621" cy="404621"/>
          </a:xfrm>
          <a:prstGeom prst="ellipse">
            <a:avLst/>
          </a:prstGeom>
          <a:solidFill>
            <a:srgbClr val="FFFFC0"/>
          </a:solidFill>
          <a:ln w="6350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397069" y="6099393"/>
            <a:ext cx="130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not done</a:t>
            </a:r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3744467" y="6081749"/>
            <a:ext cx="404621" cy="404621"/>
          </a:xfrm>
          <a:prstGeom prst="ellipse">
            <a:avLst/>
          </a:prstGeom>
          <a:noFill/>
          <a:ln w="635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149088" y="6099393"/>
            <a:ext cx="89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ready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5993087" y="1236133"/>
            <a:ext cx="3066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worker </a:t>
            </a:r>
            <a:r>
              <a:rPr lang="en-US" sz="2000" dirty="0"/>
              <a:t>maintains </a:t>
            </a:r>
            <a:r>
              <a:rPr lang="en-US" sz="2000" dirty="0" smtClean="0"/>
              <a:t>its own set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of </a:t>
            </a:r>
            <a:r>
              <a:rPr lang="en-US" sz="2000" b="1" dirty="0">
                <a:solidFill>
                  <a:srgbClr val="FF0000"/>
                </a:solidFill>
              </a:rPr>
              <a:t>ready</a:t>
            </a:r>
            <a:r>
              <a:rPr lang="en-US" sz="2000" dirty="0"/>
              <a:t> nodes</a:t>
            </a:r>
            <a:r>
              <a:rPr lang="en-US" sz="2000" dirty="0" smtClean="0"/>
              <a:t>.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993087" y="1973928"/>
            <a:ext cx="3066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executing a node enables:</a:t>
            </a:r>
          </a:p>
          <a:p>
            <a:pPr marL="342900" indent="-342900">
              <a:buAutoNum type="alphaLcPeriod"/>
            </a:pPr>
            <a:r>
              <a:rPr lang="en-US" sz="2000" b="1" i="1" dirty="0" smtClean="0">
                <a:solidFill>
                  <a:srgbClr val="FF0000"/>
                </a:solidFill>
              </a:rPr>
              <a:t>two nodes: </a:t>
            </a:r>
            <a:r>
              <a:rPr lang="en-US" sz="2000" dirty="0" smtClean="0"/>
              <a:t>mark one ready and execute </a:t>
            </a:r>
            <a:r>
              <a:rPr lang="en-US" sz="2000" dirty="0"/>
              <a:t>the other </a:t>
            </a:r>
            <a:r>
              <a:rPr lang="en-US" sz="2000" dirty="0" smtClean="0"/>
              <a:t>one; </a:t>
            </a:r>
          </a:p>
          <a:p>
            <a:pPr marL="342900" indent="-342900">
              <a:buFontTx/>
              <a:buAutoNum type="alphaLcPeriod"/>
            </a:pPr>
            <a:r>
              <a:rPr lang="en-US" sz="2000" b="1" i="1" dirty="0" smtClean="0">
                <a:solidFill>
                  <a:srgbClr val="FF0000"/>
                </a:solidFill>
              </a:rPr>
              <a:t>one </a:t>
            </a:r>
            <a:r>
              <a:rPr lang="en-US" sz="2000" b="1" i="1" dirty="0">
                <a:solidFill>
                  <a:srgbClr val="FF0000"/>
                </a:solidFill>
              </a:rPr>
              <a:t>node: </a:t>
            </a:r>
            <a:r>
              <a:rPr lang="en-US" sz="2000" dirty="0"/>
              <a:t>execute the enabled node</a:t>
            </a:r>
            <a:r>
              <a:rPr lang="en-US" sz="2000" dirty="0" smtClean="0"/>
              <a:t>;</a:t>
            </a:r>
          </a:p>
          <a:p>
            <a:pPr marL="342900" indent="-342900">
              <a:buFontTx/>
              <a:buAutoNum type="alphaLcPeriod"/>
            </a:pPr>
            <a:r>
              <a:rPr lang="en-US" sz="2000" b="1" i="1" dirty="0" smtClean="0">
                <a:solidFill>
                  <a:srgbClr val="FF0000"/>
                </a:solidFill>
              </a:rPr>
              <a:t>zero nodes: </a:t>
            </a:r>
            <a:r>
              <a:rPr lang="en-US" sz="2000" dirty="0" smtClean="0"/>
              <a:t>execute a node in its ready set.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993087" y="4555806"/>
            <a:ext cx="3066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the ready set is empty, </a:t>
            </a:r>
            <a:r>
              <a:rPr lang="en-US" sz="2000" b="1" dirty="0">
                <a:solidFill>
                  <a:srgbClr val="FF0000"/>
                </a:solidFill>
              </a:rPr>
              <a:t>steal</a:t>
            </a:r>
            <a:r>
              <a:rPr lang="en-US" sz="2000" dirty="0"/>
              <a:t> from a randomly chosen worker.  </a:t>
            </a:r>
          </a:p>
        </p:txBody>
      </p:sp>
    </p:spTree>
    <p:extLst>
      <p:ext uri="{BB962C8B-B14F-4D97-AF65-F5344CB8AC3E}">
        <p14:creationId xmlns:p14="http://schemas.microsoft.com/office/powerpoint/2010/main" val="156256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animBg="1"/>
      <p:bldP spid="130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6" name="Straight Arrow Connector 365"/>
          <p:cNvCxnSpPr>
            <a:stCxn id="198" idx="6"/>
          </p:cNvCxnSpPr>
          <p:nvPr/>
        </p:nvCxnSpPr>
        <p:spPr>
          <a:xfrm flipV="1">
            <a:off x="5137824" y="1816024"/>
            <a:ext cx="336042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0" idx="4"/>
            <a:endCxn id="170" idx="0"/>
          </p:cNvCxnSpPr>
          <p:nvPr/>
        </p:nvCxnSpPr>
        <p:spPr>
          <a:xfrm>
            <a:off x="4102487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80" idx="6"/>
            <a:endCxn id="81" idx="2"/>
          </p:cNvCxnSpPr>
          <p:nvPr/>
        </p:nvCxnSpPr>
        <p:spPr>
          <a:xfrm>
            <a:off x="4341374" y="2595379"/>
            <a:ext cx="32077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67" idx="4"/>
            <a:endCxn id="105" idx="0"/>
          </p:cNvCxnSpPr>
          <p:nvPr/>
        </p:nvCxnSpPr>
        <p:spPr>
          <a:xfrm>
            <a:off x="2479089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2" idx="6"/>
            <a:endCxn id="103" idx="2"/>
          </p:cNvCxnSpPr>
          <p:nvPr/>
        </p:nvCxnSpPr>
        <p:spPr>
          <a:xfrm>
            <a:off x="1094898" y="4142491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96" idx="6"/>
            <a:endCxn id="198" idx="2"/>
          </p:cNvCxnSpPr>
          <p:nvPr/>
        </p:nvCxnSpPr>
        <p:spPr>
          <a:xfrm>
            <a:off x="4341374" y="1817562"/>
            <a:ext cx="318676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79" idx="6"/>
            <a:endCxn id="145" idx="2"/>
          </p:cNvCxnSpPr>
          <p:nvPr/>
        </p:nvCxnSpPr>
        <p:spPr>
          <a:xfrm>
            <a:off x="2717976" y="2595379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75" idx="6"/>
            <a:endCxn id="76" idx="2"/>
          </p:cNvCxnSpPr>
          <p:nvPr/>
        </p:nvCxnSpPr>
        <p:spPr>
          <a:xfrm>
            <a:off x="1094898" y="2595379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6" idx="4"/>
            <a:endCxn id="164" idx="0"/>
          </p:cNvCxnSpPr>
          <p:nvPr/>
        </p:nvCxnSpPr>
        <p:spPr>
          <a:xfrm>
            <a:off x="1671195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24</a:t>
            </a:fld>
            <a:endParaRPr lang="en-US" dirty="0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617124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2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432308" y="2356492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2240202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662144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84" name="Straight Arrow Connector 83"/>
          <p:cNvCxnSpPr>
            <a:stCxn id="188" idx="4"/>
            <a:endCxn id="75" idx="0"/>
          </p:cNvCxnSpPr>
          <p:nvPr/>
        </p:nvCxnSpPr>
        <p:spPr>
          <a:xfrm>
            <a:off x="856011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91" idx="4"/>
            <a:endCxn id="76" idx="0"/>
          </p:cNvCxnSpPr>
          <p:nvPr/>
        </p:nvCxnSpPr>
        <p:spPr>
          <a:xfrm>
            <a:off x="1671195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93" idx="4"/>
            <a:endCxn id="79" idx="0"/>
          </p:cNvCxnSpPr>
          <p:nvPr/>
        </p:nvCxnSpPr>
        <p:spPr>
          <a:xfrm>
            <a:off x="2479089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03" idx="4"/>
            <a:endCxn id="145" idx="0"/>
          </p:cNvCxnSpPr>
          <p:nvPr/>
        </p:nvCxnSpPr>
        <p:spPr>
          <a:xfrm>
            <a:off x="3290310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96" idx="4"/>
            <a:endCxn id="80" idx="0"/>
          </p:cNvCxnSpPr>
          <p:nvPr/>
        </p:nvCxnSpPr>
        <p:spPr>
          <a:xfrm>
            <a:off x="4102487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98" idx="4"/>
            <a:endCxn id="81" idx="0"/>
          </p:cNvCxnSpPr>
          <p:nvPr/>
        </p:nvCxnSpPr>
        <p:spPr>
          <a:xfrm>
            <a:off x="4898937" y="2056449"/>
            <a:ext cx="2094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5" idx="4"/>
            <a:endCxn id="146" idx="0"/>
          </p:cNvCxnSpPr>
          <p:nvPr/>
        </p:nvCxnSpPr>
        <p:spPr>
          <a:xfrm>
            <a:off x="856011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9" idx="4"/>
            <a:endCxn id="167" idx="0"/>
          </p:cNvCxnSpPr>
          <p:nvPr/>
        </p:nvCxnSpPr>
        <p:spPr>
          <a:xfrm>
            <a:off x="2479089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45" idx="4"/>
            <a:endCxn id="180" idx="0"/>
          </p:cNvCxnSpPr>
          <p:nvPr/>
        </p:nvCxnSpPr>
        <p:spPr>
          <a:xfrm>
            <a:off x="3290310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1" idx="4"/>
            <a:endCxn id="172" idx="0"/>
          </p:cNvCxnSpPr>
          <p:nvPr/>
        </p:nvCxnSpPr>
        <p:spPr>
          <a:xfrm flipH="1">
            <a:off x="4898937" y="2834266"/>
            <a:ext cx="2094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51032" y="1465900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351032" y="30327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051423" y="2356492"/>
            <a:ext cx="477774" cy="477774"/>
          </a:xfrm>
          <a:prstGeom prst="ellipse">
            <a:avLst/>
          </a:prstGeom>
          <a:solidFill>
            <a:srgbClr val="99CC00"/>
          </a:solidFill>
          <a:ln w="635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617124" y="313376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3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1432308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2240202" y="3133765"/>
            <a:ext cx="477774" cy="477774"/>
          </a:xfrm>
          <a:prstGeom prst="ellipse">
            <a:avLst/>
          </a:prstGeom>
          <a:solidFill>
            <a:srgbClr val="99CC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386360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19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466005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23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3051423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15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17124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1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90" name="Straight Arrow Connector 189"/>
          <p:cNvCxnSpPr>
            <a:stCxn id="188" idx="6"/>
            <a:endCxn id="191" idx="2"/>
          </p:cNvCxnSpPr>
          <p:nvPr/>
        </p:nvCxnSpPr>
        <p:spPr>
          <a:xfrm>
            <a:off x="1094898" y="1818458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>
            <a:spLocks noChangeAspect="1"/>
          </p:cNvSpPr>
          <p:nvPr/>
        </p:nvSpPr>
        <p:spPr>
          <a:xfrm>
            <a:off x="1432308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4572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5</a:t>
            </a:r>
          </a:p>
        </p:txBody>
      </p:sp>
      <p:cxnSp>
        <p:nvCxnSpPr>
          <p:cNvPr id="192" name="Straight Arrow Connector 191"/>
          <p:cNvCxnSpPr>
            <a:stCxn id="191" idx="6"/>
            <a:endCxn id="193" idx="2"/>
          </p:cNvCxnSpPr>
          <p:nvPr/>
        </p:nvCxnSpPr>
        <p:spPr>
          <a:xfrm flipV="1">
            <a:off x="1910082" y="1817562"/>
            <a:ext cx="330120" cy="89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>
            <a:spLocks noChangeAspect="1"/>
          </p:cNvSpPr>
          <p:nvPr/>
        </p:nvSpPr>
        <p:spPr>
          <a:xfrm>
            <a:off x="2240202" y="157867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9</a:t>
            </a:r>
          </a:p>
        </p:txBody>
      </p:sp>
      <p:cxnSp>
        <p:nvCxnSpPr>
          <p:cNvPr id="194" name="Straight Arrow Connector 193"/>
          <p:cNvCxnSpPr>
            <a:stCxn id="193" idx="6"/>
            <a:endCxn id="203" idx="2"/>
          </p:cNvCxnSpPr>
          <p:nvPr/>
        </p:nvCxnSpPr>
        <p:spPr>
          <a:xfrm>
            <a:off x="2717976" y="1817562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203" idx="6"/>
            <a:endCxn id="196" idx="2"/>
          </p:cNvCxnSpPr>
          <p:nvPr/>
        </p:nvCxnSpPr>
        <p:spPr>
          <a:xfrm>
            <a:off x="3529197" y="1817562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Oval 195"/>
          <p:cNvSpPr>
            <a:spLocks noChangeAspect="1"/>
          </p:cNvSpPr>
          <p:nvPr/>
        </p:nvSpPr>
        <p:spPr>
          <a:xfrm>
            <a:off x="3863600" y="1578675"/>
            <a:ext cx="477774" cy="477774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17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>
            <a:off x="4660050" y="1578675"/>
            <a:ext cx="477774" cy="477774"/>
          </a:xfrm>
          <a:prstGeom prst="ellipse">
            <a:avLst/>
          </a:prstGeom>
          <a:solidFill>
            <a:srgbClr val="8EB4E3"/>
          </a:solidFill>
          <a:ln w="635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21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3" name="Oval 202"/>
          <p:cNvSpPr>
            <a:spLocks noChangeAspect="1"/>
          </p:cNvSpPr>
          <p:nvPr/>
        </p:nvSpPr>
        <p:spPr>
          <a:xfrm>
            <a:off x="3051423" y="157867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13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51032" y="2238131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7" name="Straight Arrow Connector 76"/>
          <p:cNvCxnSpPr>
            <a:stCxn id="146" idx="4"/>
            <a:endCxn id="102" idx="0"/>
          </p:cNvCxnSpPr>
          <p:nvPr/>
        </p:nvCxnSpPr>
        <p:spPr>
          <a:xfrm>
            <a:off x="856011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64" idx="4"/>
            <a:endCxn id="103" idx="0"/>
          </p:cNvCxnSpPr>
          <p:nvPr/>
        </p:nvCxnSpPr>
        <p:spPr>
          <a:xfrm>
            <a:off x="1671195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80" idx="4"/>
            <a:endCxn id="110" idx="0"/>
          </p:cNvCxnSpPr>
          <p:nvPr/>
        </p:nvCxnSpPr>
        <p:spPr>
          <a:xfrm>
            <a:off x="3290310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70" idx="4"/>
            <a:endCxn id="107" idx="0"/>
          </p:cNvCxnSpPr>
          <p:nvPr/>
        </p:nvCxnSpPr>
        <p:spPr>
          <a:xfrm>
            <a:off x="410248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72" idx="4"/>
            <a:endCxn id="108" idx="0"/>
          </p:cNvCxnSpPr>
          <p:nvPr/>
        </p:nvCxnSpPr>
        <p:spPr>
          <a:xfrm>
            <a:off x="489893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51032" y="37906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617124" y="3903604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+mj-lt"/>
                <a:cs typeface="Times New Roman"/>
              </a:rPr>
              <a:t>4</a:t>
            </a: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1432308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8</a:t>
            </a:r>
          </a:p>
        </p:txBody>
      </p:sp>
      <p:cxnSp>
        <p:nvCxnSpPr>
          <p:cNvPr id="104" name="Straight Arrow Connector 103"/>
          <p:cNvCxnSpPr>
            <a:stCxn id="103" idx="6"/>
            <a:endCxn id="105" idx="2"/>
          </p:cNvCxnSpPr>
          <p:nvPr/>
        </p:nvCxnSpPr>
        <p:spPr>
          <a:xfrm>
            <a:off x="1910082" y="4142491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>
            <a:spLocks noChangeAspect="1"/>
          </p:cNvSpPr>
          <p:nvPr/>
        </p:nvSpPr>
        <p:spPr>
          <a:xfrm>
            <a:off x="2240202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06" name="Straight Arrow Connector 105"/>
          <p:cNvCxnSpPr>
            <a:stCxn id="110" idx="6"/>
            <a:endCxn id="107" idx="2"/>
          </p:cNvCxnSpPr>
          <p:nvPr/>
        </p:nvCxnSpPr>
        <p:spPr>
          <a:xfrm>
            <a:off x="3529197" y="4142491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>
            <a:spLocks noChangeAspect="1"/>
          </p:cNvSpPr>
          <p:nvPr/>
        </p:nvSpPr>
        <p:spPr>
          <a:xfrm>
            <a:off x="386360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466005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3051423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16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12" name="Straight Arrow Connector 111"/>
          <p:cNvCxnSpPr>
            <a:stCxn id="105" idx="6"/>
            <a:endCxn id="110" idx="2"/>
          </p:cNvCxnSpPr>
          <p:nvPr/>
        </p:nvCxnSpPr>
        <p:spPr>
          <a:xfrm>
            <a:off x="2717976" y="4142491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7" idx="6"/>
            <a:endCxn id="108" idx="2"/>
          </p:cNvCxnSpPr>
          <p:nvPr/>
        </p:nvCxnSpPr>
        <p:spPr>
          <a:xfrm>
            <a:off x="4341374" y="4142491"/>
            <a:ext cx="318676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60743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0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18260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1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083821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2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37375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3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49552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4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548096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5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4" name="Title 1"/>
          <p:cNvSpPr>
            <a:spLocks noGrp="1"/>
          </p:cNvSpPr>
          <p:nvPr>
            <p:ph type="title"/>
          </p:nvPr>
        </p:nvSpPr>
        <p:spPr>
          <a:xfrm>
            <a:off x="0" y="2536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  <a:t>A Work-Stealing Scheduler </a:t>
            </a:r>
            <a:b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(Based on [BL99,ABP01])</a:t>
            </a:r>
          </a:p>
        </p:txBody>
      </p:sp>
      <p:cxnSp>
        <p:nvCxnSpPr>
          <p:cNvPr id="367" name="Straight Arrow Connector 366"/>
          <p:cNvCxnSpPr>
            <a:stCxn id="81" idx="6"/>
          </p:cNvCxnSpPr>
          <p:nvPr/>
        </p:nvCxnSpPr>
        <p:spPr>
          <a:xfrm flipV="1">
            <a:off x="5139918" y="2593841"/>
            <a:ext cx="336042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Arrow Connector 367"/>
          <p:cNvCxnSpPr>
            <a:stCxn id="108" idx="6"/>
          </p:cNvCxnSpPr>
          <p:nvPr/>
        </p:nvCxnSpPr>
        <p:spPr>
          <a:xfrm flipV="1">
            <a:off x="5137824" y="4140953"/>
            <a:ext cx="380601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Oval 10"/>
          <p:cNvSpPr>
            <a:spLocks noChangeAspect="1" noChangeArrowheads="1"/>
          </p:cNvSpPr>
          <p:nvPr/>
        </p:nvSpPr>
        <p:spPr bwMode="auto">
          <a:xfrm>
            <a:off x="3213977" y="5130611"/>
            <a:ext cx="548640" cy="548640"/>
          </a:xfrm>
          <a:prstGeom prst="ellipse">
            <a:avLst/>
          </a:prstGeom>
          <a:solidFill>
            <a:srgbClr val="8EB4E3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83" name="Oval 4"/>
          <p:cNvSpPr>
            <a:spLocks noChangeAspect="1" noChangeArrowheads="1"/>
          </p:cNvSpPr>
          <p:nvPr/>
        </p:nvSpPr>
        <p:spPr bwMode="auto">
          <a:xfrm>
            <a:off x="738152" y="5130611"/>
            <a:ext cx="548640" cy="548640"/>
          </a:xfrm>
          <a:prstGeom prst="ellipse">
            <a:avLst/>
          </a:prstGeom>
          <a:solidFill>
            <a:srgbClr val="FF99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09" name="Oval 10"/>
          <p:cNvSpPr>
            <a:spLocks noChangeAspect="1" noChangeArrowheads="1"/>
          </p:cNvSpPr>
          <p:nvPr/>
        </p:nvSpPr>
        <p:spPr bwMode="auto">
          <a:xfrm>
            <a:off x="1978993" y="5130611"/>
            <a:ext cx="548640" cy="548640"/>
          </a:xfrm>
          <a:prstGeom prst="ellipse">
            <a:avLst/>
          </a:prstGeom>
          <a:solidFill>
            <a:srgbClr val="99CC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14" name="Oval 10"/>
          <p:cNvSpPr>
            <a:spLocks noChangeAspect="1" noChangeArrowheads="1"/>
          </p:cNvSpPr>
          <p:nvPr/>
        </p:nvSpPr>
        <p:spPr bwMode="auto">
          <a:xfrm>
            <a:off x="4417667" y="5130611"/>
            <a:ext cx="548640" cy="548640"/>
          </a:xfrm>
          <a:prstGeom prst="ellipse">
            <a:avLst/>
          </a:prstGeom>
          <a:solidFill>
            <a:srgbClr val="6666E1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15" name="AutoShape 24"/>
          <p:cNvSpPr>
            <a:spLocks noChangeArrowheads="1"/>
          </p:cNvSpPr>
          <p:nvPr/>
        </p:nvSpPr>
        <p:spPr bwMode="auto">
          <a:xfrm>
            <a:off x="4713239" y="4670778"/>
            <a:ext cx="845293" cy="310694"/>
          </a:xfrm>
          <a:prstGeom prst="wedgeRoundRectCallout">
            <a:avLst>
              <a:gd name="adj1" fmla="val -27218"/>
              <a:gd name="adj2" fmla="val 92266"/>
              <a:gd name="adj3" fmla="val 16667"/>
            </a:avLst>
          </a:prstGeom>
          <a:solidFill>
            <a:srgbClr val="FFFF89"/>
          </a:solidFill>
          <a:ln w="6477">
            <a:noFill/>
            <a:miter lim="800000"/>
            <a:headEnd/>
            <a:tailEnd/>
          </a:ln>
        </p:spPr>
        <p:txBody>
          <a:bodyPr wrap="none" lIns="90000" tIns="0" rIns="90000" bIns="46800" anchor="ctr" anchorCtr="1"/>
          <a:lstStyle/>
          <a:p>
            <a:pPr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Steal!</a:t>
            </a:r>
            <a:endParaRPr lang="en-GB" b="1" dirty="0">
              <a:solidFill>
                <a:srgbClr val="262673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47677" y="5910089"/>
            <a:ext cx="7982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</a:rPr>
              <a:t>A node has at most two outgoing edges, so </a:t>
            </a:r>
            <a:r>
              <a:rPr lang="en-US" sz="2200" dirty="0" smtClean="0"/>
              <a:t>a</a:t>
            </a:r>
            <a:r>
              <a:rPr lang="en-US" sz="2200" dirty="0" smtClean="0">
                <a:sym typeface="Wingdings"/>
              </a:rPr>
              <a:t> standard work-stealing scheduler just works ...</a:t>
            </a:r>
            <a:endParaRPr lang="en-US" sz="2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396663" y="6236908"/>
            <a:ext cx="17317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rgbClr val="FF0000"/>
                </a:solidFill>
              </a:rPr>
              <a:t>w</a:t>
            </a:r>
            <a:r>
              <a:rPr lang="en-US" sz="2200" b="1" i="1" dirty="0" smtClean="0">
                <a:solidFill>
                  <a:srgbClr val="FF0000"/>
                </a:solidFill>
              </a:rPr>
              <a:t>ell, almost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3863600" y="2356492"/>
            <a:ext cx="477774" cy="477774"/>
          </a:xfrm>
          <a:prstGeom prst="ellipse">
            <a:avLst/>
          </a:prstGeom>
          <a:solidFill>
            <a:srgbClr val="8EB4E3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18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993087" y="1236133"/>
            <a:ext cx="3066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worker </a:t>
            </a:r>
            <a:r>
              <a:rPr lang="en-US" sz="2000" dirty="0"/>
              <a:t>maintains </a:t>
            </a:r>
            <a:r>
              <a:rPr lang="en-US" sz="2000" dirty="0" smtClean="0"/>
              <a:t>its own set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of </a:t>
            </a:r>
            <a:r>
              <a:rPr lang="en-US" sz="2000" b="1" dirty="0">
                <a:solidFill>
                  <a:srgbClr val="FF0000"/>
                </a:solidFill>
              </a:rPr>
              <a:t>ready</a:t>
            </a:r>
            <a:r>
              <a:rPr lang="en-US" sz="2000" dirty="0"/>
              <a:t> nodes</a:t>
            </a:r>
            <a:r>
              <a:rPr lang="en-US" sz="2000" dirty="0" smtClean="0"/>
              <a:t>.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993087" y="1973928"/>
            <a:ext cx="3066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executing a node enables:</a:t>
            </a:r>
          </a:p>
          <a:p>
            <a:pPr marL="342900" indent="-342900">
              <a:buAutoNum type="alphaLcPeriod"/>
            </a:pPr>
            <a:r>
              <a:rPr lang="en-US" sz="2000" b="1" i="1" dirty="0" smtClean="0">
                <a:solidFill>
                  <a:srgbClr val="FF0000"/>
                </a:solidFill>
              </a:rPr>
              <a:t>two nodes: </a:t>
            </a:r>
            <a:r>
              <a:rPr lang="en-US" sz="2000" dirty="0" smtClean="0"/>
              <a:t>mark one ready and execute </a:t>
            </a:r>
            <a:r>
              <a:rPr lang="en-US" sz="2000" dirty="0"/>
              <a:t>the other </a:t>
            </a:r>
            <a:r>
              <a:rPr lang="en-US" sz="2000" dirty="0" smtClean="0"/>
              <a:t>one; </a:t>
            </a:r>
          </a:p>
          <a:p>
            <a:pPr marL="342900" indent="-342900">
              <a:buFontTx/>
              <a:buAutoNum type="alphaLcPeriod"/>
            </a:pPr>
            <a:r>
              <a:rPr lang="en-US" sz="2000" b="1" i="1" dirty="0" smtClean="0">
                <a:solidFill>
                  <a:srgbClr val="FF0000"/>
                </a:solidFill>
              </a:rPr>
              <a:t>one </a:t>
            </a:r>
            <a:r>
              <a:rPr lang="en-US" sz="2000" b="1" i="1" dirty="0">
                <a:solidFill>
                  <a:srgbClr val="FF0000"/>
                </a:solidFill>
              </a:rPr>
              <a:t>node: </a:t>
            </a:r>
            <a:r>
              <a:rPr lang="en-US" sz="2000" dirty="0"/>
              <a:t>execute the enabled node</a:t>
            </a:r>
            <a:r>
              <a:rPr lang="en-US" sz="2000" dirty="0" smtClean="0"/>
              <a:t>;</a:t>
            </a:r>
          </a:p>
          <a:p>
            <a:pPr marL="342900" indent="-342900">
              <a:buFontTx/>
              <a:buAutoNum type="alphaLcPeriod"/>
            </a:pPr>
            <a:r>
              <a:rPr lang="en-US" sz="2000" b="1" i="1" dirty="0" smtClean="0">
                <a:solidFill>
                  <a:srgbClr val="FF0000"/>
                </a:solidFill>
              </a:rPr>
              <a:t>zero nodes: </a:t>
            </a:r>
            <a:r>
              <a:rPr lang="en-US" sz="2000" dirty="0" smtClean="0"/>
              <a:t>execute a node in its ready set.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993087" y="4555806"/>
            <a:ext cx="3066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the ready set is empty, </a:t>
            </a:r>
            <a:r>
              <a:rPr lang="en-US" sz="2000" b="1" dirty="0">
                <a:solidFill>
                  <a:srgbClr val="FF0000"/>
                </a:solidFill>
              </a:rPr>
              <a:t>steal</a:t>
            </a:r>
            <a:r>
              <a:rPr lang="en-US" sz="2000" dirty="0"/>
              <a:t> from a randomly chosen worker.  </a:t>
            </a:r>
          </a:p>
        </p:txBody>
      </p:sp>
    </p:spTree>
    <p:extLst>
      <p:ext uri="{BB962C8B-B14F-4D97-AF65-F5344CB8AC3E}">
        <p14:creationId xmlns:p14="http://schemas.microsoft.com/office/powerpoint/2010/main" val="102459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E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115" grpId="1" animBg="1"/>
      <p:bldP spid="116" grpId="0"/>
      <p:bldP spid="1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31859C"/>
                </a:solidFill>
              </a:rPr>
              <a:t>Outline</a:t>
            </a:r>
            <a:endParaRPr lang="en-US" b="1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258" y="1222243"/>
            <a:ext cx="7157484" cy="4413515"/>
          </a:xfrm>
        </p:spPr>
        <p:txBody>
          <a:bodyPr wrap="square">
            <a:spAutoFit/>
          </a:bodyPr>
          <a:lstStyle/>
          <a:p>
            <a:pPr marL="574675" indent="-574675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A6A6A6"/>
                </a:solidFill>
              </a:rPr>
              <a:t>On-the-</a:t>
            </a:r>
            <a:r>
              <a:rPr lang="en-US" sz="3600" b="1" dirty="0">
                <a:solidFill>
                  <a:srgbClr val="A6A6A6"/>
                </a:solidFill>
              </a:rPr>
              <a:t>F</a:t>
            </a:r>
            <a:r>
              <a:rPr lang="en-US" sz="3600" b="1" dirty="0" smtClean="0">
                <a:solidFill>
                  <a:srgbClr val="A6A6A6"/>
                </a:solidFill>
              </a:rPr>
              <a:t>ly Pipeline Overview </a:t>
            </a:r>
          </a:p>
          <a:p>
            <a:pPr marL="574675" indent="-574675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The Pipeline 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Linguistics in </a:t>
            </a:r>
            <a:r>
              <a:rPr lang="en-US" sz="3600" b="1" dirty="0" err="1" smtClean="0">
                <a:solidFill>
                  <a:schemeClr val="bg1">
                    <a:lumMod val="65000"/>
                  </a:schemeClr>
                </a:solidFill>
              </a:rPr>
              <a:t>Cilk</a:t>
            </a: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-P</a:t>
            </a:r>
          </a:p>
          <a:p>
            <a:pPr marL="574675" indent="-574675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31859C"/>
                </a:solidFill>
              </a:rPr>
              <a:t>The PIPER Scheduler</a:t>
            </a:r>
          </a:p>
          <a:p>
            <a:pPr marL="914400" lvl="1" indent="-342900">
              <a:buClr>
                <a:schemeClr val="accent3"/>
              </a:buClr>
              <a:buFont typeface="Wingdings" charset="2"/>
              <a:buChar char="§"/>
            </a:pP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A Work-Stealing Scheduler</a:t>
            </a:r>
          </a:p>
          <a:p>
            <a:pPr marL="914400" lvl="1" indent="-342900">
              <a:buClr>
                <a:schemeClr val="accent3"/>
              </a:buClr>
              <a:buFont typeface="Wingdings" charset="2"/>
              <a:buChar char="§"/>
            </a:pPr>
            <a:r>
              <a:rPr lang="en-US" sz="3200" b="1" dirty="0">
                <a:solidFill>
                  <a:srgbClr val="31859C"/>
                </a:solidFill>
              </a:rPr>
              <a:t>Handling Runaway Pipeline</a:t>
            </a:r>
            <a:endParaRPr lang="en-US" sz="3200" b="1" dirty="0" smtClean="0">
              <a:solidFill>
                <a:srgbClr val="31859C"/>
              </a:solidFill>
            </a:endParaRPr>
          </a:p>
          <a:p>
            <a:pPr marL="914400" lvl="1" indent="-342900">
              <a:buClr>
                <a:schemeClr val="accent3"/>
              </a:buClr>
              <a:buFont typeface="Wingdings" charset="2"/>
              <a:buChar char="§"/>
            </a:pPr>
            <a:r>
              <a:rPr lang="en-US" sz="3200" b="1" dirty="0" smtClean="0">
                <a:solidFill>
                  <a:srgbClr val="31859C"/>
                </a:solidFill>
              </a:rPr>
              <a:t>Avoiding Synchronization Overhead</a:t>
            </a:r>
          </a:p>
          <a:p>
            <a:pPr marL="628650" indent="-457200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31859C"/>
                </a:solidFill>
              </a:rPr>
              <a:t>Concluding </a:t>
            </a:r>
            <a:r>
              <a:rPr lang="en-US" sz="3600" b="1" dirty="0">
                <a:solidFill>
                  <a:srgbClr val="31859C"/>
                </a:solidFill>
              </a:rPr>
              <a:t>Remarks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" name="Straight Arrow Connector 193"/>
          <p:cNvCxnSpPr>
            <a:stCxn id="193" idx="6"/>
            <a:endCxn id="203" idx="2"/>
          </p:cNvCxnSpPr>
          <p:nvPr/>
        </p:nvCxnSpPr>
        <p:spPr>
          <a:xfrm>
            <a:off x="2717976" y="1817562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67" idx="4"/>
            <a:endCxn id="105" idx="0"/>
          </p:cNvCxnSpPr>
          <p:nvPr/>
        </p:nvCxnSpPr>
        <p:spPr>
          <a:xfrm>
            <a:off x="2479089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2" idx="6"/>
            <a:endCxn id="103" idx="2"/>
          </p:cNvCxnSpPr>
          <p:nvPr/>
        </p:nvCxnSpPr>
        <p:spPr>
          <a:xfrm>
            <a:off x="1094898" y="4142491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32" idx="6"/>
            <a:endCxn id="133" idx="2"/>
          </p:cNvCxnSpPr>
          <p:nvPr/>
        </p:nvCxnSpPr>
        <p:spPr>
          <a:xfrm>
            <a:off x="4341374" y="1818458"/>
            <a:ext cx="320770" cy="9801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79" idx="6"/>
            <a:endCxn id="145" idx="2"/>
          </p:cNvCxnSpPr>
          <p:nvPr/>
        </p:nvCxnSpPr>
        <p:spPr>
          <a:xfrm>
            <a:off x="2717976" y="2595379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75" idx="6"/>
            <a:endCxn id="76" idx="2"/>
          </p:cNvCxnSpPr>
          <p:nvPr/>
        </p:nvCxnSpPr>
        <p:spPr>
          <a:xfrm>
            <a:off x="1094898" y="2595379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6" idx="4"/>
            <a:endCxn id="164" idx="0"/>
          </p:cNvCxnSpPr>
          <p:nvPr/>
        </p:nvCxnSpPr>
        <p:spPr>
          <a:xfrm>
            <a:off x="1671195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26</a:t>
            </a:fld>
            <a:endParaRPr lang="en-US" dirty="0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617124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2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2240202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3863600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18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662144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84" name="Straight Arrow Connector 83"/>
          <p:cNvCxnSpPr>
            <a:stCxn id="188" idx="4"/>
            <a:endCxn id="75" idx="0"/>
          </p:cNvCxnSpPr>
          <p:nvPr/>
        </p:nvCxnSpPr>
        <p:spPr>
          <a:xfrm>
            <a:off x="856011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91" idx="4"/>
            <a:endCxn id="76" idx="0"/>
          </p:cNvCxnSpPr>
          <p:nvPr/>
        </p:nvCxnSpPr>
        <p:spPr>
          <a:xfrm>
            <a:off x="1671195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93" idx="4"/>
            <a:endCxn id="79" idx="0"/>
          </p:cNvCxnSpPr>
          <p:nvPr/>
        </p:nvCxnSpPr>
        <p:spPr>
          <a:xfrm>
            <a:off x="2479089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03" idx="4"/>
            <a:endCxn id="145" idx="0"/>
          </p:cNvCxnSpPr>
          <p:nvPr/>
        </p:nvCxnSpPr>
        <p:spPr>
          <a:xfrm>
            <a:off x="3290310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32" idx="4"/>
            <a:endCxn id="80" idx="0"/>
          </p:cNvCxnSpPr>
          <p:nvPr/>
        </p:nvCxnSpPr>
        <p:spPr>
          <a:xfrm>
            <a:off x="4102487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33" idx="4"/>
            <a:endCxn id="81" idx="0"/>
          </p:cNvCxnSpPr>
          <p:nvPr/>
        </p:nvCxnSpPr>
        <p:spPr>
          <a:xfrm>
            <a:off x="4901031" y="2067146"/>
            <a:ext cx="0" cy="28934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5" idx="4"/>
            <a:endCxn id="146" idx="0"/>
          </p:cNvCxnSpPr>
          <p:nvPr/>
        </p:nvCxnSpPr>
        <p:spPr>
          <a:xfrm>
            <a:off x="856011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9" idx="4"/>
            <a:endCxn id="167" idx="0"/>
          </p:cNvCxnSpPr>
          <p:nvPr/>
        </p:nvCxnSpPr>
        <p:spPr>
          <a:xfrm>
            <a:off x="2479089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45" idx="4"/>
            <a:endCxn id="180" idx="0"/>
          </p:cNvCxnSpPr>
          <p:nvPr/>
        </p:nvCxnSpPr>
        <p:spPr>
          <a:xfrm>
            <a:off x="3290310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0" idx="4"/>
            <a:endCxn id="170" idx="0"/>
          </p:cNvCxnSpPr>
          <p:nvPr/>
        </p:nvCxnSpPr>
        <p:spPr>
          <a:xfrm>
            <a:off x="4102487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1" idx="4"/>
            <a:endCxn id="172" idx="0"/>
          </p:cNvCxnSpPr>
          <p:nvPr/>
        </p:nvCxnSpPr>
        <p:spPr>
          <a:xfrm flipH="1">
            <a:off x="4898937" y="2834266"/>
            <a:ext cx="2094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51032" y="1465900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351032" y="30327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051423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617124" y="313376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3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1432308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2240202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386360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19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466005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23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3051423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15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17124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1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90" name="Straight Arrow Connector 189"/>
          <p:cNvCxnSpPr>
            <a:stCxn id="188" idx="6"/>
            <a:endCxn id="191" idx="2"/>
          </p:cNvCxnSpPr>
          <p:nvPr/>
        </p:nvCxnSpPr>
        <p:spPr>
          <a:xfrm>
            <a:off x="1094898" y="1818458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>
            <a:spLocks noChangeAspect="1"/>
          </p:cNvSpPr>
          <p:nvPr/>
        </p:nvSpPr>
        <p:spPr>
          <a:xfrm>
            <a:off x="1432308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4572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5</a:t>
            </a:r>
          </a:p>
        </p:txBody>
      </p:sp>
      <p:cxnSp>
        <p:nvCxnSpPr>
          <p:cNvPr id="192" name="Straight Arrow Connector 191"/>
          <p:cNvCxnSpPr>
            <a:stCxn id="191" idx="6"/>
            <a:endCxn id="193" idx="2"/>
          </p:cNvCxnSpPr>
          <p:nvPr/>
        </p:nvCxnSpPr>
        <p:spPr>
          <a:xfrm flipV="1">
            <a:off x="1910082" y="1817562"/>
            <a:ext cx="330120" cy="89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>
            <a:spLocks noChangeAspect="1"/>
          </p:cNvSpPr>
          <p:nvPr/>
        </p:nvSpPr>
        <p:spPr>
          <a:xfrm>
            <a:off x="2240202" y="1578675"/>
            <a:ext cx="477774" cy="477774"/>
          </a:xfrm>
          <a:prstGeom prst="ellipse">
            <a:avLst/>
          </a:prstGeom>
          <a:solidFill>
            <a:srgbClr val="99CC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9</a:t>
            </a:r>
          </a:p>
        </p:txBody>
      </p:sp>
      <p:cxnSp>
        <p:nvCxnSpPr>
          <p:cNvPr id="195" name="Straight Arrow Connector 194"/>
          <p:cNvCxnSpPr>
            <a:stCxn id="203" idx="6"/>
          </p:cNvCxnSpPr>
          <p:nvPr/>
        </p:nvCxnSpPr>
        <p:spPr>
          <a:xfrm>
            <a:off x="3529197" y="1817562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>
            <a:spLocks noChangeAspect="1"/>
          </p:cNvSpPr>
          <p:nvPr/>
        </p:nvSpPr>
        <p:spPr>
          <a:xfrm>
            <a:off x="3051423" y="157867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13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38" name="Straight Arrow Connector 137"/>
          <p:cNvCxnSpPr>
            <a:stCxn id="80" idx="6"/>
            <a:endCxn id="81" idx="2"/>
          </p:cNvCxnSpPr>
          <p:nvPr/>
        </p:nvCxnSpPr>
        <p:spPr>
          <a:xfrm>
            <a:off x="4341374" y="2595379"/>
            <a:ext cx="32077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51032" y="2238131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7" name="Straight Arrow Connector 76"/>
          <p:cNvCxnSpPr>
            <a:stCxn id="146" idx="4"/>
            <a:endCxn id="102" idx="0"/>
          </p:cNvCxnSpPr>
          <p:nvPr/>
        </p:nvCxnSpPr>
        <p:spPr>
          <a:xfrm>
            <a:off x="856011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64" idx="4"/>
            <a:endCxn id="103" idx="0"/>
          </p:cNvCxnSpPr>
          <p:nvPr/>
        </p:nvCxnSpPr>
        <p:spPr>
          <a:xfrm>
            <a:off x="1671195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80" idx="4"/>
            <a:endCxn id="110" idx="0"/>
          </p:cNvCxnSpPr>
          <p:nvPr/>
        </p:nvCxnSpPr>
        <p:spPr>
          <a:xfrm>
            <a:off x="3290310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70" idx="4"/>
            <a:endCxn id="107" idx="0"/>
          </p:cNvCxnSpPr>
          <p:nvPr/>
        </p:nvCxnSpPr>
        <p:spPr>
          <a:xfrm>
            <a:off x="410248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72" idx="4"/>
            <a:endCxn id="108" idx="0"/>
          </p:cNvCxnSpPr>
          <p:nvPr/>
        </p:nvCxnSpPr>
        <p:spPr>
          <a:xfrm>
            <a:off x="489893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51032" y="37906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617124" y="3903604"/>
            <a:ext cx="477774" cy="477774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+mj-lt"/>
                <a:cs typeface="Times New Roman"/>
              </a:rPr>
              <a:t>4</a:t>
            </a: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1432308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8</a:t>
            </a:r>
          </a:p>
        </p:txBody>
      </p:sp>
      <p:cxnSp>
        <p:nvCxnSpPr>
          <p:cNvPr id="104" name="Straight Arrow Connector 103"/>
          <p:cNvCxnSpPr>
            <a:stCxn id="103" idx="6"/>
            <a:endCxn id="105" idx="2"/>
          </p:cNvCxnSpPr>
          <p:nvPr/>
        </p:nvCxnSpPr>
        <p:spPr>
          <a:xfrm>
            <a:off x="1910082" y="4142491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>
            <a:spLocks noChangeAspect="1"/>
          </p:cNvSpPr>
          <p:nvPr/>
        </p:nvSpPr>
        <p:spPr>
          <a:xfrm>
            <a:off x="2240202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06" name="Straight Arrow Connector 105"/>
          <p:cNvCxnSpPr>
            <a:stCxn id="110" idx="6"/>
            <a:endCxn id="107" idx="2"/>
          </p:cNvCxnSpPr>
          <p:nvPr/>
        </p:nvCxnSpPr>
        <p:spPr>
          <a:xfrm>
            <a:off x="3529197" y="4142491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>
            <a:spLocks noChangeAspect="1"/>
          </p:cNvSpPr>
          <p:nvPr/>
        </p:nvSpPr>
        <p:spPr>
          <a:xfrm>
            <a:off x="386360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466005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3051423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16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12" name="Straight Arrow Connector 111"/>
          <p:cNvCxnSpPr>
            <a:stCxn id="105" idx="6"/>
            <a:endCxn id="110" idx="2"/>
          </p:cNvCxnSpPr>
          <p:nvPr/>
        </p:nvCxnSpPr>
        <p:spPr>
          <a:xfrm>
            <a:off x="2717976" y="4142491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7" idx="6"/>
            <a:endCxn id="108" idx="2"/>
          </p:cNvCxnSpPr>
          <p:nvPr/>
        </p:nvCxnSpPr>
        <p:spPr>
          <a:xfrm>
            <a:off x="4341374" y="4142491"/>
            <a:ext cx="318676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60743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0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18260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1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083821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2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37375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3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49552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4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548096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5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4" name="Title 1"/>
          <p:cNvSpPr>
            <a:spLocks noGrp="1"/>
          </p:cNvSpPr>
          <p:nvPr>
            <p:ph type="title"/>
          </p:nvPr>
        </p:nvSpPr>
        <p:spPr>
          <a:xfrm>
            <a:off x="0" y="25368"/>
            <a:ext cx="9144000" cy="1143000"/>
          </a:xfrm>
        </p:spPr>
        <p:txBody>
          <a:bodyPr>
            <a:normAutofit/>
          </a:bodyPr>
          <a:lstStyle/>
          <a:p>
            <a:r>
              <a:rPr lang="en-US" sz="4900" b="1" dirty="0" smtClean="0">
                <a:solidFill>
                  <a:schemeClr val="accent5">
                    <a:lumMod val="75000"/>
                  </a:schemeClr>
                </a:solidFill>
              </a:rPr>
              <a:t>Runaway Pipeline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66" name="Straight Arrow Connector 365"/>
          <p:cNvCxnSpPr>
            <a:stCxn id="133" idx="6"/>
          </p:cNvCxnSpPr>
          <p:nvPr/>
        </p:nvCxnSpPr>
        <p:spPr>
          <a:xfrm flipV="1">
            <a:off x="5139918" y="1816024"/>
            <a:ext cx="339888" cy="1223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>
            <a:stCxn id="81" idx="6"/>
          </p:cNvCxnSpPr>
          <p:nvPr/>
        </p:nvCxnSpPr>
        <p:spPr>
          <a:xfrm flipV="1">
            <a:off x="5139918" y="2593841"/>
            <a:ext cx="336042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Arrow Connector 367"/>
          <p:cNvCxnSpPr>
            <a:stCxn id="108" idx="6"/>
          </p:cNvCxnSpPr>
          <p:nvPr/>
        </p:nvCxnSpPr>
        <p:spPr>
          <a:xfrm flipV="1">
            <a:off x="5137824" y="4140953"/>
            <a:ext cx="380601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76" idx="6"/>
            <a:endCxn id="79" idx="2"/>
          </p:cNvCxnSpPr>
          <p:nvPr/>
        </p:nvCxnSpPr>
        <p:spPr>
          <a:xfrm>
            <a:off x="1910082" y="2595379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45" idx="6"/>
            <a:endCxn id="80" idx="2"/>
          </p:cNvCxnSpPr>
          <p:nvPr/>
        </p:nvCxnSpPr>
        <p:spPr>
          <a:xfrm>
            <a:off x="3529197" y="2595379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Oval 4"/>
          <p:cNvSpPr>
            <a:spLocks noChangeAspect="1" noChangeArrowheads="1"/>
          </p:cNvSpPr>
          <p:nvPr/>
        </p:nvSpPr>
        <p:spPr bwMode="auto">
          <a:xfrm>
            <a:off x="1299676" y="5047511"/>
            <a:ext cx="548640" cy="548640"/>
          </a:xfrm>
          <a:prstGeom prst="ellipse">
            <a:avLst/>
          </a:prstGeom>
          <a:solidFill>
            <a:srgbClr val="FF99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29" name="Oval 10"/>
          <p:cNvSpPr>
            <a:spLocks noChangeAspect="1" noChangeArrowheads="1"/>
          </p:cNvSpPr>
          <p:nvPr/>
        </p:nvSpPr>
        <p:spPr bwMode="auto">
          <a:xfrm>
            <a:off x="2540517" y="5047511"/>
            <a:ext cx="548640" cy="548640"/>
          </a:xfrm>
          <a:prstGeom prst="ellipse">
            <a:avLst/>
          </a:prstGeom>
          <a:solidFill>
            <a:srgbClr val="99CC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035421" y="2045943"/>
            <a:ext cx="28828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 runaway pipeline: </a:t>
            </a:r>
            <a:r>
              <a:rPr lang="en-US" sz="2000" dirty="0"/>
              <a:t>where the scheduler allows many new iterations to be started before finishing old ones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341374" y="5181163"/>
            <a:ext cx="4478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Problem: Unbounded space usage! </a:t>
            </a:r>
            <a:endParaRPr lang="en-US" sz="2200" b="1" i="1" dirty="0">
              <a:solidFill>
                <a:srgbClr val="FF0000"/>
              </a:solidFill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3863600" y="1579571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17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4662144" y="158937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21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432308" y="2356492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2962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" name="Straight Arrow Connector 193"/>
          <p:cNvCxnSpPr>
            <a:stCxn id="193" idx="6"/>
            <a:endCxn id="203" idx="2"/>
          </p:cNvCxnSpPr>
          <p:nvPr/>
        </p:nvCxnSpPr>
        <p:spPr>
          <a:xfrm>
            <a:off x="2717976" y="1817562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67" idx="4"/>
            <a:endCxn id="105" idx="0"/>
          </p:cNvCxnSpPr>
          <p:nvPr/>
        </p:nvCxnSpPr>
        <p:spPr>
          <a:xfrm>
            <a:off x="2479089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2" idx="6"/>
            <a:endCxn id="103" idx="2"/>
          </p:cNvCxnSpPr>
          <p:nvPr/>
        </p:nvCxnSpPr>
        <p:spPr>
          <a:xfrm>
            <a:off x="1094898" y="4142491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32" idx="6"/>
            <a:endCxn id="133" idx="2"/>
          </p:cNvCxnSpPr>
          <p:nvPr/>
        </p:nvCxnSpPr>
        <p:spPr>
          <a:xfrm>
            <a:off x="4341374" y="1818458"/>
            <a:ext cx="320770" cy="9801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79" idx="6"/>
            <a:endCxn id="145" idx="2"/>
          </p:cNvCxnSpPr>
          <p:nvPr/>
        </p:nvCxnSpPr>
        <p:spPr>
          <a:xfrm>
            <a:off x="2717976" y="2595379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75" idx="6"/>
            <a:endCxn id="76" idx="2"/>
          </p:cNvCxnSpPr>
          <p:nvPr/>
        </p:nvCxnSpPr>
        <p:spPr>
          <a:xfrm>
            <a:off x="1094898" y="2595379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6" idx="4"/>
            <a:endCxn id="164" idx="0"/>
          </p:cNvCxnSpPr>
          <p:nvPr/>
        </p:nvCxnSpPr>
        <p:spPr>
          <a:xfrm>
            <a:off x="1671195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27</a:t>
            </a:fld>
            <a:endParaRPr lang="en-US" dirty="0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617124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2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2240202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3863600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18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662144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84" name="Straight Arrow Connector 83"/>
          <p:cNvCxnSpPr>
            <a:stCxn id="188" idx="4"/>
            <a:endCxn id="75" idx="0"/>
          </p:cNvCxnSpPr>
          <p:nvPr/>
        </p:nvCxnSpPr>
        <p:spPr>
          <a:xfrm>
            <a:off x="856011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91" idx="4"/>
            <a:endCxn id="76" idx="0"/>
          </p:cNvCxnSpPr>
          <p:nvPr/>
        </p:nvCxnSpPr>
        <p:spPr>
          <a:xfrm>
            <a:off x="1671195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93" idx="4"/>
            <a:endCxn id="79" idx="0"/>
          </p:cNvCxnSpPr>
          <p:nvPr/>
        </p:nvCxnSpPr>
        <p:spPr>
          <a:xfrm>
            <a:off x="2479089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03" idx="4"/>
            <a:endCxn id="145" idx="0"/>
          </p:cNvCxnSpPr>
          <p:nvPr/>
        </p:nvCxnSpPr>
        <p:spPr>
          <a:xfrm>
            <a:off x="3290310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32" idx="4"/>
            <a:endCxn id="80" idx="0"/>
          </p:cNvCxnSpPr>
          <p:nvPr/>
        </p:nvCxnSpPr>
        <p:spPr>
          <a:xfrm>
            <a:off x="4102487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33" idx="4"/>
            <a:endCxn id="81" idx="0"/>
          </p:cNvCxnSpPr>
          <p:nvPr/>
        </p:nvCxnSpPr>
        <p:spPr>
          <a:xfrm>
            <a:off x="4901031" y="2067146"/>
            <a:ext cx="0" cy="28934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5" idx="4"/>
            <a:endCxn id="146" idx="0"/>
          </p:cNvCxnSpPr>
          <p:nvPr/>
        </p:nvCxnSpPr>
        <p:spPr>
          <a:xfrm>
            <a:off x="856011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9" idx="4"/>
            <a:endCxn id="167" idx="0"/>
          </p:cNvCxnSpPr>
          <p:nvPr/>
        </p:nvCxnSpPr>
        <p:spPr>
          <a:xfrm>
            <a:off x="2479089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45" idx="4"/>
            <a:endCxn id="180" idx="0"/>
          </p:cNvCxnSpPr>
          <p:nvPr/>
        </p:nvCxnSpPr>
        <p:spPr>
          <a:xfrm>
            <a:off x="3290310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0" idx="4"/>
            <a:endCxn id="170" idx="0"/>
          </p:cNvCxnSpPr>
          <p:nvPr/>
        </p:nvCxnSpPr>
        <p:spPr>
          <a:xfrm>
            <a:off x="4102487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1" idx="4"/>
            <a:endCxn id="172" idx="0"/>
          </p:cNvCxnSpPr>
          <p:nvPr/>
        </p:nvCxnSpPr>
        <p:spPr>
          <a:xfrm flipH="1">
            <a:off x="4898937" y="2834266"/>
            <a:ext cx="2094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51032" y="1465900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351032" y="30327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051423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617124" y="313376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3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1432308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2240202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386360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19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466005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23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3051423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15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17124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1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90" name="Straight Arrow Connector 189"/>
          <p:cNvCxnSpPr>
            <a:stCxn id="188" idx="6"/>
            <a:endCxn id="191" idx="2"/>
          </p:cNvCxnSpPr>
          <p:nvPr/>
        </p:nvCxnSpPr>
        <p:spPr>
          <a:xfrm>
            <a:off x="1094898" y="1818458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>
            <a:spLocks noChangeAspect="1"/>
          </p:cNvSpPr>
          <p:nvPr/>
        </p:nvSpPr>
        <p:spPr>
          <a:xfrm>
            <a:off x="1432308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4572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5</a:t>
            </a:r>
          </a:p>
        </p:txBody>
      </p:sp>
      <p:cxnSp>
        <p:nvCxnSpPr>
          <p:cNvPr id="192" name="Straight Arrow Connector 191"/>
          <p:cNvCxnSpPr>
            <a:stCxn id="191" idx="6"/>
            <a:endCxn id="193" idx="2"/>
          </p:cNvCxnSpPr>
          <p:nvPr/>
        </p:nvCxnSpPr>
        <p:spPr>
          <a:xfrm flipV="1">
            <a:off x="1910082" y="1817562"/>
            <a:ext cx="330120" cy="89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>
            <a:spLocks noChangeAspect="1"/>
          </p:cNvSpPr>
          <p:nvPr/>
        </p:nvSpPr>
        <p:spPr>
          <a:xfrm>
            <a:off x="2240202" y="1578675"/>
            <a:ext cx="477774" cy="477774"/>
          </a:xfrm>
          <a:prstGeom prst="ellipse">
            <a:avLst/>
          </a:prstGeom>
          <a:solidFill>
            <a:srgbClr val="99CC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9</a:t>
            </a:r>
          </a:p>
        </p:txBody>
      </p:sp>
      <p:cxnSp>
        <p:nvCxnSpPr>
          <p:cNvPr id="195" name="Straight Arrow Connector 194"/>
          <p:cNvCxnSpPr>
            <a:stCxn id="203" idx="6"/>
          </p:cNvCxnSpPr>
          <p:nvPr/>
        </p:nvCxnSpPr>
        <p:spPr>
          <a:xfrm>
            <a:off x="3529197" y="1817562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>
            <a:spLocks noChangeAspect="1"/>
          </p:cNvSpPr>
          <p:nvPr/>
        </p:nvSpPr>
        <p:spPr>
          <a:xfrm>
            <a:off x="3051423" y="157867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13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38" name="Straight Arrow Connector 137"/>
          <p:cNvCxnSpPr>
            <a:stCxn id="80" idx="6"/>
            <a:endCxn id="81" idx="2"/>
          </p:cNvCxnSpPr>
          <p:nvPr/>
        </p:nvCxnSpPr>
        <p:spPr>
          <a:xfrm>
            <a:off x="4341374" y="2595379"/>
            <a:ext cx="32077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51032" y="2238131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7" name="Straight Arrow Connector 76"/>
          <p:cNvCxnSpPr>
            <a:stCxn id="146" idx="4"/>
            <a:endCxn id="102" idx="0"/>
          </p:cNvCxnSpPr>
          <p:nvPr/>
        </p:nvCxnSpPr>
        <p:spPr>
          <a:xfrm>
            <a:off x="856011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64" idx="4"/>
            <a:endCxn id="103" idx="0"/>
          </p:cNvCxnSpPr>
          <p:nvPr/>
        </p:nvCxnSpPr>
        <p:spPr>
          <a:xfrm>
            <a:off x="1671195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80" idx="4"/>
            <a:endCxn id="110" idx="0"/>
          </p:cNvCxnSpPr>
          <p:nvPr/>
        </p:nvCxnSpPr>
        <p:spPr>
          <a:xfrm>
            <a:off x="3290310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70" idx="4"/>
            <a:endCxn id="107" idx="0"/>
          </p:cNvCxnSpPr>
          <p:nvPr/>
        </p:nvCxnSpPr>
        <p:spPr>
          <a:xfrm>
            <a:off x="410248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72" idx="4"/>
            <a:endCxn id="108" idx="0"/>
          </p:cNvCxnSpPr>
          <p:nvPr/>
        </p:nvCxnSpPr>
        <p:spPr>
          <a:xfrm>
            <a:off x="489893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51032" y="37906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4" name="Straight Arrow Connector 103"/>
          <p:cNvCxnSpPr>
            <a:stCxn id="103" idx="6"/>
            <a:endCxn id="105" idx="2"/>
          </p:cNvCxnSpPr>
          <p:nvPr/>
        </p:nvCxnSpPr>
        <p:spPr>
          <a:xfrm>
            <a:off x="1910082" y="4142491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10" idx="6"/>
            <a:endCxn id="107" idx="2"/>
          </p:cNvCxnSpPr>
          <p:nvPr/>
        </p:nvCxnSpPr>
        <p:spPr>
          <a:xfrm>
            <a:off x="3529197" y="4142491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5" idx="6"/>
            <a:endCxn id="110" idx="2"/>
          </p:cNvCxnSpPr>
          <p:nvPr/>
        </p:nvCxnSpPr>
        <p:spPr>
          <a:xfrm>
            <a:off x="2717976" y="4142491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7" idx="6"/>
            <a:endCxn id="108" idx="2"/>
          </p:cNvCxnSpPr>
          <p:nvPr/>
        </p:nvCxnSpPr>
        <p:spPr>
          <a:xfrm>
            <a:off x="4341374" y="4142491"/>
            <a:ext cx="318676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60743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0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18260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1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083821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2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37375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3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49552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4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548096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5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4" name="Title 1"/>
          <p:cNvSpPr>
            <a:spLocks noGrp="1"/>
          </p:cNvSpPr>
          <p:nvPr>
            <p:ph type="title"/>
          </p:nvPr>
        </p:nvSpPr>
        <p:spPr>
          <a:xfrm>
            <a:off x="0" y="25368"/>
            <a:ext cx="9144000" cy="1143000"/>
          </a:xfrm>
        </p:spPr>
        <p:txBody>
          <a:bodyPr>
            <a:normAutofit/>
          </a:bodyPr>
          <a:lstStyle/>
          <a:p>
            <a: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  <a:t>Runaway Pipeline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66" name="Straight Arrow Connector 365"/>
          <p:cNvCxnSpPr>
            <a:stCxn id="133" idx="6"/>
          </p:cNvCxnSpPr>
          <p:nvPr/>
        </p:nvCxnSpPr>
        <p:spPr>
          <a:xfrm flipV="1">
            <a:off x="5139918" y="1816024"/>
            <a:ext cx="339888" cy="1223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>
            <a:stCxn id="81" idx="6"/>
          </p:cNvCxnSpPr>
          <p:nvPr/>
        </p:nvCxnSpPr>
        <p:spPr>
          <a:xfrm flipV="1">
            <a:off x="5139918" y="2593841"/>
            <a:ext cx="336042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Arrow Connector 367"/>
          <p:cNvCxnSpPr>
            <a:stCxn id="108" idx="6"/>
          </p:cNvCxnSpPr>
          <p:nvPr/>
        </p:nvCxnSpPr>
        <p:spPr>
          <a:xfrm flipV="1">
            <a:off x="5137824" y="4140953"/>
            <a:ext cx="380601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76" idx="6"/>
            <a:endCxn id="79" idx="2"/>
          </p:cNvCxnSpPr>
          <p:nvPr/>
        </p:nvCxnSpPr>
        <p:spPr>
          <a:xfrm>
            <a:off x="1910082" y="2595379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45" idx="6"/>
            <a:endCxn id="80" idx="2"/>
          </p:cNvCxnSpPr>
          <p:nvPr/>
        </p:nvCxnSpPr>
        <p:spPr>
          <a:xfrm>
            <a:off x="3529197" y="2595379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6035421" y="2045943"/>
            <a:ext cx="28828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 runaway pipeline: </a:t>
            </a:r>
            <a:r>
              <a:rPr lang="en-US" sz="2000" dirty="0"/>
              <a:t>where the scheduler allows many new iterations to be started before finishing old ones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341374" y="5181163"/>
            <a:ext cx="4478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Problem: Unbounded space usage! </a:t>
            </a:r>
            <a:endParaRPr lang="en-US" sz="2200" b="1" i="1" dirty="0">
              <a:solidFill>
                <a:srgbClr val="FF0000"/>
              </a:solidFill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3863600" y="1579571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17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4662144" y="158937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21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57321" y="5959845"/>
            <a:ext cx="8029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Cilk</a:t>
            </a:r>
            <a:r>
              <a:rPr lang="en-US" sz="2200" dirty="0" smtClean="0"/>
              <a:t>-P automatically </a:t>
            </a:r>
            <a:r>
              <a:rPr lang="en-US" sz="2200" b="1" dirty="0" smtClean="0">
                <a:solidFill>
                  <a:srgbClr val="FF0000"/>
                </a:solidFill>
              </a:rPr>
              <a:t>throttles</a:t>
            </a:r>
            <a:r>
              <a:rPr lang="en-US" sz="2200" dirty="0" smtClean="0"/>
              <a:t> pipelines by inserting a </a:t>
            </a:r>
            <a:r>
              <a:rPr lang="en-US" sz="2200" b="1" dirty="0" smtClean="0">
                <a:solidFill>
                  <a:srgbClr val="FF0000"/>
                </a:solidFill>
              </a:rPr>
              <a:t>throttling edge </a:t>
            </a:r>
            <a:r>
              <a:rPr lang="en-US" sz="2200" dirty="0" smtClean="0"/>
              <a:t>between iteration</a:t>
            </a:r>
            <a:r>
              <a:rPr lang="en-US" sz="2200" i="1" dirty="0" smtClean="0">
                <a:solidFill>
                  <a:srgbClr val="800080"/>
                </a:solidFill>
              </a:rPr>
              <a:t> </a:t>
            </a:r>
            <a:r>
              <a:rPr lang="en-US" sz="2200" i="1" dirty="0" err="1" smtClean="0">
                <a:solidFill>
                  <a:srgbClr val="800080"/>
                </a:solidFill>
              </a:rPr>
              <a:t>i</a:t>
            </a:r>
            <a:r>
              <a:rPr lang="en-US" sz="2200" i="1" dirty="0" smtClean="0">
                <a:solidFill>
                  <a:srgbClr val="800080"/>
                </a:solidFill>
              </a:rPr>
              <a:t> </a:t>
            </a:r>
            <a:r>
              <a:rPr lang="en-US" sz="2200" dirty="0" smtClean="0"/>
              <a:t>and iteration </a:t>
            </a:r>
            <a:r>
              <a:rPr lang="en-US" sz="2200" i="1" dirty="0" err="1" smtClean="0">
                <a:solidFill>
                  <a:srgbClr val="800080"/>
                </a:solidFill>
              </a:rPr>
              <a:t>i+K</a:t>
            </a:r>
            <a:r>
              <a:rPr lang="en-US" sz="2200" dirty="0" smtClean="0"/>
              <a:t>, where </a:t>
            </a:r>
            <a:r>
              <a:rPr lang="en-US" sz="2200" i="1" dirty="0" smtClean="0">
                <a:solidFill>
                  <a:srgbClr val="800080"/>
                </a:solidFill>
              </a:rPr>
              <a:t>K</a:t>
            </a:r>
            <a:r>
              <a:rPr lang="en-US" sz="2200" dirty="0" smtClean="0"/>
              <a:t> is the </a:t>
            </a:r>
            <a:r>
              <a:rPr lang="en-US" sz="2200" b="1" dirty="0" smtClean="0">
                <a:solidFill>
                  <a:srgbClr val="FF0000"/>
                </a:solidFill>
              </a:rPr>
              <a:t>throttling limit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83" name="Oval 4"/>
          <p:cNvSpPr>
            <a:spLocks noChangeAspect="1" noChangeArrowheads="1"/>
          </p:cNvSpPr>
          <p:nvPr/>
        </p:nvSpPr>
        <p:spPr bwMode="auto">
          <a:xfrm>
            <a:off x="1299676" y="5047511"/>
            <a:ext cx="548640" cy="548640"/>
          </a:xfrm>
          <a:prstGeom prst="ellipse">
            <a:avLst/>
          </a:prstGeom>
          <a:solidFill>
            <a:srgbClr val="FF99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09" name="Oval 10"/>
          <p:cNvSpPr>
            <a:spLocks noChangeAspect="1" noChangeArrowheads="1"/>
          </p:cNvSpPr>
          <p:nvPr/>
        </p:nvSpPr>
        <p:spPr bwMode="auto">
          <a:xfrm>
            <a:off x="2540517" y="5047511"/>
            <a:ext cx="548640" cy="548640"/>
          </a:xfrm>
          <a:prstGeom prst="ellipse">
            <a:avLst/>
          </a:prstGeom>
          <a:solidFill>
            <a:srgbClr val="99CC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cxnSp>
        <p:nvCxnSpPr>
          <p:cNvPr id="3" name="Straight Arrow Connector 2"/>
          <p:cNvCxnSpPr>
            <a:stCxn id="102" idx="7"/>
            <a:endCxn id="132" idx="3"/>
          </p:cNvCxnSpPr>
          <p:nvPr/>
        </p:nvCxnSpPr>
        <p:spPr>
          <a:xfrm flipV="1">
            <a:off x="1024930" y="1987377"/>
            <a:ext cx="2908638" cy="1986195"/>
          </a:xfrm>
          <a:prstGeom prst="straightConnector1">
            <a:avLst/>
          </a:prstGeom>
          <a:ln w="508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78978" y="4425351"/>
            <a:ext cx="11293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800080"/>
                </a:solidFill>
              </a:rPr>
              <a:t>K </a:t>
            </a:r>
            <a:r>
              <a:rPr lang="en-US" sz="2200" dirty="0" smtClean="0">
                <a:solidFill>
                  <a:srgbClr val="800080"/>
                </a:solidFill>
              </a:rPr>
              <a:t>= 4</a:t>
            </a:r>
            <a:endParaRPr lang="en-US" sz="2200" dirty="0">
              <a:solidFill>
                <a:srgbClr val="800080"/>
              </a:solidFill>
            </a:endParaRPr>
          </a:p>
        </p:txBody>
      </p:sp>
      <p:cxnSp>
        <p:nvCxnSpPr>
          <p:cNvPr id="116" name="Straight Arrow Connector 115"/>
          <p:cNvCxnSpPr>
            <a:stCxn id="103" idx="7"/>
            <a:endCxn id="133" idx="3"/>
          </p:cNvCxnSpPr>
          <p:nvPr/>
        </p:nvCxnSpPr>
        <p:spPr>
          <a:xfrm flipV="1">
            <a:off x="1840114" y="1997178"/>
            <a:ext cx="2891998" cy="1976394"/>
          </a:xfrm>
          <a:prstGeom prst="straightConnector1">
            <a:avLst/>
          </a:prstGeom>
          <a:ln w="508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5" idx="7"/>
          </p:cNvCxnSpPr>
          <p:nvPr/>
        </p:nvCxnSpPr>
        <p:spPr>
          <a:xfrm flipV="1">
            <a:off x="2648008" y="1987377"/>
            <a:ext cx="2900478" cy="1986195"/>
          </a:xfrm>
          <a:prstGeom prst="straightConnector1">
            <a:avLst/>
          </a:prstGeom>
          <a:ln w="50800" cmpd="sng">
            <a:solidFill>
              <a:srgbClr val="0000FF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10" idx="7"/>
          </p:cNvCxnSpPr>
          <p:nvPr/>
        </p:nvCxnSpPr>
        <p:spPr>
          <a:xfrm flipV="1">
            <a:off x="3459229" y="2593841"/>
            <a:ext cx="2059196" cy="1379731"/>
          </a:xfrm>
          <a:prstGeom prst="straightConnector1">
            <a:avLst/>
          </a:prstGeom>
          <a:ln w="50800" cmpd="sng">
            <a:solidFill>
              <a:srgbClr val="0000FF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07" idx="7"/>
          </p:cNvCxnSpPr>
          <p:nvPr/>
        </p:nvCxnSpPr>
        <p:spPr>
          <a:xfrm flipV="1">
            <a:off x="4271406" y="3133765"/>
            <a:ext cx="1247019" cy="839807"/>
          </a:xfrm>
          <a:prstGeom prst="straightConnector1">
            <a:avLst/>
          </a:prstGeom>
          <a:ln w="50800" cmpd="sng">
            <a:solidFill>
              <a:srgbClr val="0000FF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8" idx="7"/>
          </p:cNvCxnSpPr>
          <p:nvPr/>
        </p:nvCxnSpPr>
        <p:spPr>
          <a:xfrm flipV="1">
            <a:off x="5067856" y="3677159"/>
            <a:ext cx="450569" cy="296413"/>
          </a:xfrm>
          <a:prstGeom prst="straightConnector1">
            <a:avLst/>
          </a:prstGeom>
          <a:ln w="50800" cmpd="sng">
            <a:solidFill>
              <a:srgbClr val="0000FF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AutoShape 24"/>
          <p:cNvSpPr>
            <a:spLocks noChangeArrowheads="1"/>
          </p:cNvSpPr>
          <p:nvPr/>
        </p:nvSpPr>
        <p:spPr bwMode="auto">
          <a:xfrm>
            <a:off x="2937375" y="4616099"/>
            <a:ext cx="845293" cy="310694"/>
          </a:xfrm>
          <a:prstGeom prst="wedgeRoundRectCallout">
            <a:avLst>
              <a:gd name="adj1" fmla="val -27218"/>
              <a:gd name="adj2" fmla="val 92266"/>
              <a:gd name="adj3" fmla="val 16667"/>
            </a:avLst>
          </a:prstGeom>
          <a:solidFill>
            <a:srgbClr val="FFFF89"/>
          </a:solidFill>
          <a:ln w="6477">
            <a:noFill/>
            <a:miter lim="800000"/>
            <a:headEnd/>
            <a:tailEnd/>
          </a:ln>
        </p:spPr>
        <p:txBody>
          <a:bodyPr wrap="none" lIns="90000" tIns="0" rIns="90000" bIns="46800" anchor="ctr" anchorCtr="1"/>
          <a:lstStyle/>
          <a:p>
            <a:pPr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Steal!</a:t>
            </a:r>
            <a:endParaRPr lang="en-GB" b="1" dirty="0">
              <a:solidFill>
                <a:srgbClr val="262673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617124" y="3903604"/>
            <a:ext cx="477774" cy="477774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+mj-lt"/>
                <a:cs typeface="Times New Roman"/>
              </a:rPr>
              <a:t>4</a:t>
            </a: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1432308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8</a:t>
            </a: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2240202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386360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466005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3051423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16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432308" y="2356492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7017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3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31859C"/>
                </a:solidFill>
              </a:rPr>
              <a:t>Outline</a:t>
            </a:r>
            <a:endParaRPr lang="en-US" b="1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258" y="1222243"/>
            <a:ext cx="7157484" cy="4413515"/>
          </a:xfrm>
        </p:spPr>
        <p:txBody>
          <a:bodyPr wrap="square">
            <a:spAutoFit/>
          </a:bodyPr>
          <a:lstStyle/>
          <a:p>
            <a:pPr marL="574675" indent="-574675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A6A6A6"/>
                </a:solidFill>
              </a:rPr>
              <a:t>On-the-</a:t>
            </a:r>
            <a:r>
              <a:rPr lang="en-US" sz="3600" b="1" dirty="0">
                <a:solidFill>
                  <a:srgbClr val="A6A6A6"/>
                </a:solidFill>
              </a:rPr>
              <a:t>F</a:t>
            </a:r>
            <a:r>
              <a:rPr lang="en-US" sz="3600" b="1" dirty="0" smtClean="0">
                <a:solidFill>
                  <a:srgbClr val="A6A6A6"/>
                </a:solidFill>
              </a:rPr>
              <a:t>ly Pipeline Overview </a:t>
            </a:r>
          </a:p>
          <a:p>
            <a:pPr marL="574675" indent="-574675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The Pipeline 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Linguistics in </a:t>
            </a:r>
            <a:r>
              <a:rPr lang="en-US" sz="3600" b="1" dirty="0" err="1" smtClean="0">
                <a:solidFill>
                  <a:schemeClr val="bg1">
                    <a:lumMod val="65000"/>
                  </a:schemeClr>
                </a:solidFill>
              </a:rPr>
              <a:t>Cilk</a:t>
            </a: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-P</a:t>
            </a:r>
          </a:p>
          <a:p>
            <a:pPr marL="574675" indent="-574675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31859C"/>
                </a:solidFill>
              </a:rPr>
              <a:t>The PIPER Scheduler</a:t>
            </a:r>
          </a:p>
          <a:p>
            <a:pPr marL="914400" lvl="1" indent="-342900">
              <a:buClr>
                <a:schemeClr val="accent3"/>
              </a:buClr>
              <a:buFont typeface="Wingdings" charset="2"/>
              <a:buChar char="§"/>
            </a:pP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A Work-Stealing Scheduler</a:t>
            </a:r>
          </a:p>
          <a:p>
            <a:pPr marL="914400" lvl="1" indent="-342900">
              <a:buClr>
                <a:schemeClr val="accent3"/>
              </a:buClr>
              <a:buFont typeface="Wingdings" charset="2"/>
              <a:buChar char="§"/>
            </a:pPr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Handling Runaway Pipeline</a:t>
            </a:r>
            <a:endParaRPr lang="en-US" sz="32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914400" lvl="1" indent="-342900">
              <a:buClr>
                <a:schemeClr val="accent3"/>
              </a:buClr>
              <a:buFont typeface="Wingdings" charset="2"/>
              <a:buChar char="§"/>
            </a:pPr>
            <a:r>
              <a:rPr lang="en-US" sz="3200" b="1" dirty="0" smtClean="0">
                <a:solidFill>
                  <a:srgbClr val="31859C"/>
                </a:solidFill>
              </a:rPr>
              <a:t>Avoiding Synchronization Overhead</a:t>
            </a:r>
          </a:p>
          <a:p>
            <a:pPr marL="628650" indent="-457200"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31859C"/>
                </a:solidFill>
              </a:rPr>
              <a:t>Concluding </a:t>
            </a:r>
            <a:r>
              <a:rPr lang="en-US" sz="3600" b="1" dirty="0">
                <a:solidFill>
                  <a:srgbClr val="31859C"/>
                </a:solidFill>
              </a:rPr>
              <a:t>Remarks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Straight Arrow Connector 113"/>
          <p:cNvCxnSpPr>
            <a:stCxn id="76" idx="6"/>
            <a:endCxn id="79" idx="2"/>
          </p:cNvCxnSpPr>
          <p:nvPr/>
        </p:nvCxnSpPr>
        <p:spPr>
          <a:xfrm>
            <a:off x="1910082" y="2595379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102" idx="7"/>
            <a:endCxn id="132" idx="3"/>
          </p:cNvCxnSpPr>
          <p:nvPr/>
        </p:nvCxnSpPr>
        <p:spPr>
          <a:xfrm flipV="1">
            <a:off x="1024930" y="1987377"/>
            <a:ext cx="2908638" cy="1986195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7"/>
            <a:endCxn id="133" idx="3"/>
          </p:cNvCxnSpPr>
          <p:nvPr/>
        </p:nvCxnSpPr>
        <p:spPr>
          <a:xfrm flipV="1">
            <a:off x="1840114" y="1997178"/>
            <a:ext cx="2891998" cy="1976394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5" idx="7"/>
          </p:cNvCxnSpPr>
          <p:nvPr/>
        </p:nvCxnSpPr>
        <p:spPr>
          <a:xfrm flipV="1">
            <a:off x="2648008" y="1987377"/>
            <a:ext cx="2900478" cy="1986195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10" idx="7"/>
          </p:cNvCxnSpPr>
          <p:nvPr/>
        </p:nvCxnSpPr>
        <p:spPr>
          <a:xfrm flipV="1">
            <a:off x="3459229" y="2593841"/>
            <a:ext cx="2059196" cy="1379731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07" idx="7"/>
          </p:cNvCxnSpPr>
          <p:nvPr/>
        </p:nvCxnSpPr>
        <p:spPr>
          <a:xfrm flipV="1">
            <a:off x="4271406" y="3133765"/>
            <a:ext cx="1247019" cy="839807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8" idx="7"/>
          </p:cNvCxnSpPr>
          <p:nvPr/>
        </p:nvCxnSpPr>
        <p:spPr>
          <a:xfrm flipV="1">
            <a:off x="5067856" y="3677159"/>
            <a:ext cx="450569" cy="296413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193" idx="6"/>
            <a:endCxn id="203" idx="2"/>
          </p:cNvCxnSpPr>
          <p:nvPr/>
        </p:nvCxnSpPr>
        <p:spPr>
          <a:xfrm>
            <a:off x="2717976" y="1817562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67" idx="4"/>
            <a:endCxn id="105" idx="0"/>
          </p:cNvCxnSpPr>
          <p:nvPr/>
        </p:nvCxnSpPr>
        <p:spPr>
          <a:xfrm>
            <a:off x="2479089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2" idx="6"/>
            <a:endCxn id="103" idx="2"/>
          </p:cNvCxnSpPr>
          <p:nvPr/>
        </p:nvCxnSpPr>
        <p:spPr>
          <a:xfrm>
            <a:off x="1094898" y="4142491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32" idx="6"/>
            <a:endCxn id="133" idx="2"/>
          </p:cNvCxnSpPr>
          <p:nvPr/>
        </p:nvCxnSpPr>
        <p:spPr>
          <a:xfrm>
            <a:off x="4341374" y="1818458"/>
            <a:ext cx="320770" cy="9801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79" idx="6"/>
            <a:endCxn id="145" idx="2"/>
          </p:cNvCxnSpPr>
          <p:nvPr/>
        </p:nvCxnSpPr>
        <p:spPr>
          <a:xfrm>
            <a:off x="2717976" y="2595379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75" idx="6"/>
            <a:endCxn id="76" idx="2"/>
          </p:cNvCxnSpPr>
          <p:nvPr/>
        </p:nvCxnSpPr>
        <p:spPr>
          <a:xfrm>
            <a:off x="1094898" y="2595379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6" idx="4"/>
            <a:endCxn id="164" idx="0"/>
          </p:cNvCxnSpPr>
          <p:nvPr/>
        </p:nvCxnSpPr>
        <p:spPr>
          <a:xfrm>
            <a:off x="1671195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29</a:t>
            </a:fld>
            <a:endParaRPr lang="en-US" dirty="0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617124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2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432308" y="2356492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2240202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3863600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18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662144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84" name="Straight Arrow Connector 83"/>
          <p:cNvCxnSpPr>
            <a:stCxn id="188" idx="4"/>
            <a:endCxn id="75" idx="0"/>
          </p:cNvCxnSpPr>
          <p:nvPr/>
        </p:nvCxnSpPr>
        <p:spPr>
          <a:xfrm>
            <a:off x="856011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91" idx="4"/>
            <a:endCxn id="76" idx="0"/>
          </p:cNvCxnSpPr>
          <p:nvPr/>
        </p:nvCxnSpPr>
        <p:spPr>
          <a:xfrm>
            <a:off x="1671195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93" idx="4"/>
            <a:endCxn id="79" idx="0"/>
          </p:cNvCxnSpPr>
          <p:nvPr/>
        </p:nvCxnSpPr>
        <p:spPr>
          <a:xfrm>
            <a:off x="2479089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03" idx="4"/>
            <a:endCxn id="145" idx="0"/>
          </p:cNvCxnSpPr>
          <p:nvPr/>
        </p:nvCxnSpPr>
        <p:spPr>
          <a:xfrm>
            <a:off x="3290310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32" idx="4"/>
            <a:endCxn id="80" idx="0"/>
          </p:cNvCxnSpPr>
          <p:nvPr/>
        </p:nvCxnSpPr>
        <p:spPr>
          <a:xfrm>
            <a:off x="4102487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33" idx="4"/>
            <a:endCxn id="81" idx="0"/>
          </p:cNvCxnSpPr>
          <p:nvPr/>
        </p:nvCxnSpPr>
        <p:spPr>
          <a:xfrm>
            <a:off x="4901031" y="2067146"/>
            <a:ext cx="0" cy="28934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5" idx="4"/>
            <a:endCxn id="146" idx="0"/>
          </p:cNvCxnSpPr>
          <p:nvPr/>
        </p:nvCxnSpPr>
        <p:spPr>
          <a:xfrm>
            <a:off x="856011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9" idx="4"/>
            <a:endCxn id="167" idx="0"/>
          </p:cNvCxnSpPr>
          <p:nvPr/>
        </p:nvCxnSpPr>
        <p:spPr>
          <a:xfrm>
            <a:off x="2479089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45" idx="4"/>
            <a:endCxn id="180" idx="0"/>
          </p:cNvCxnSpPr>
          <p:nvPr/>
        </p:nvCxnSpPr>
        <p:spPr>
          <a:xfrm>
            <a:off x="3290310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0" idx="4"/>
            <a:endCxn id="170" idx="0"/>
          </p:cNvCxnSpPr>
          <p:nvPr/>
        </p:nvCxnSpPr>
        <p:spPr>
          <a:xfrm>
            <a:off x="4102487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1" idx="4"/>
            <a:endCxn id="172" idx="0"/>
          </p:cNvCxnSpPr>
          <p:nvPr/>
        </p:nvCxnSpPr>
        <p:spPr>
          <a:xfrm flipH="1">
            <a:off x="4898937" y="2834266"/>
            <a:ext cx="2094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51032" y="1465900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351032" y="30327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051423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617124" y="313376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3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1432308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2240202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386360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19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466005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23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3051423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15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17124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1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90" name="Straight Arrow Connector 189"/>
          <p:cNvCxnSpPr>
            <a:stCxn id="188" idx="6"/>
            <a:endCxn id="191" idx="2"/>
          </p:cNvCxnSpPr>
          <p:nvPr/>
        </p:nvCxnSpPr>
        <p:spPr>
          <a:xfrm>
            <a:off x="1094898" y="1818458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>
            <a:spLocks noChangeAspect="1"/>
          </p:cNvSpPr>
          <p:nvPr/>
        </p:nvSpPr>
        <p:spPr>
          <a:xfrm>
            <a:off x="1432308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4572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5</a:t>
            </a:r>
          </a:p>
        </p:txBody>
      </p:sp>
      <p:cxnSp>
        <p:nvCxnSpPr>
          <p:cNvPr id="192" name="Straight Arrow Connector 191"/>
          <p:cNvCxnSpPr>
            <a:stCxn id="191" idx="6"/>
            <a:endCxn id="193" idx="2"/>
          </p:cNvCxnSpPr>
          <p:nvPr/>
        </p:nvCxnSpPr>
        <p:spPr>
          <a:xfrm flipV="1">
            <a:off x="1910082" y="1817562"/>
            <a:ext cx="330120" cy="89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>
            <a:spLocks noChangeAspect="1"/>
          </p:cNvSpPr>
          <p:nvPr/>
        </p:nvSpPr>
        <p:spPr>
          <a:xfrm>
            <a:off x="2240202" y="1578675"/>
            <a:ext cx="477774" cy="477774"/>
          </a:xfrm>
          <a:prstGeom prst="ellipse">
            <a:avLst/>
          </a:prstGeom>
          <a:solidFill>
            <a:srgbClr val="99CC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9</a:t>
            </a:r>
          </a:p>
        </p:txBody>
      </p:sp>
      <p:cxnSp>
        <p:nvCxnSpPr>
          <p:cNvPr id="195" name="Straight Arrow Connector 194"/>
          <p:cNvCxnSpPr>
            <a:stCxn id="203" idx="6"/>
          </p:cNvCxnSpPr>
          <p:nvPr/>
        </p:nvCxnSpPr>
        <p:spPr>
          <a:xfrm>
            <a:off x="3529197" y="1817562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>
            <a:spLocks noChangeAspect="1"/>
          </p:cNvSpPr>
          <p:nvPr/>
        </p:nvSpPr>
        <p:spPr>
          <a:xfrm>
            <a:off x="3051423" y="157867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13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38" name="Straight Arrow Connector 137"/>
          <p:cNvCxnSpPr>
            <a:stCxn id="80" idx="6"/>
            <a:endCxn id="81" idx="2"/>
          </p:cNvCxnSpPr>
          <p:nvPr/>
        </p:nvCxnSpPr>
        <p:spPr>
          <a:xfrm>
            <a:off x="4341374" y="2595379"/>
            <a:ext cx="32077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51032" y="2238131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7" name="Straight Arrow Connector 76"/>
          <p:cNvCxnSpPr>
            <a:stCxn id="146" idx="4"/>
            <a:endCxn id="102" idx="0"/>
          </p:cNvCxnSpPr>
          <p:nvPr/>
        </p:nvCxnSpPr>
        <p:spPr>
          <a:xfrm>
            <a:off x="856011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64" idx="4"/>
            <a:endCxn id="103" idx="0"/>
          </p:cNvCxnSpPr>
          <p:nvPr/>
        </p:nvCxnSpPr>
        <p:spPr>
          <a:xfrm>
            <a:off x="1671195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80" idx="4"/>
            <a:endCxn id="110" idx="0"/>
          </p:cNvCxnSpPr>
          <p:nvPr/>
        </p:nvCxnSpPr>
        <p:spPr>
          <a:xfrm>
            <a:off x="3290310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70" idx="4"/>
            <a:endCxn id="107" idx="0"/>
          </p:cNvCxnSpPr>
          <p:nvPr/>
        </p:nvCxnSpPr>
        <p:spPr>
          <a:xfrm>
            <a:off x="410248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72" idx="4"/>
            <a:endCxn id="108" idx="0"/>
          </p:cNvCxnSpPr>
          <p:nvPr/>
        </p:nvCxnSpPr>
        <p:spPr>
          <a:xfrm>
            <a:off x="489893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51032" y="37906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617124" y="3903604"/>
            <a:ext cx="477774" cy="477774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+mj-lt"/>
                <a:cs typeface="Times New Roman"/>
              </a:rPr>
              <a:t>4</a:t>
            </a: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1432308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8</a:t>
            </a:r>
          </a:p>
        </p:txBody>
      </p:sp>
      <p:cxnSp>
        <p:nvCxnSpPr>
          <p:cNvPr id="104" name="Straight Arrow Connector 103"/>
          <p:cNvCxnSpPr>
            <a:stCxn id="103" idx="6"/>
            <a:endCxn id="105" idx="2"/>
          </p:cNvCxnSpPr>
          <p:nvPr/>
        </p:nvCxnSpPr>
        <p:spPr>
          <a:xfrm>
            <a:off x="1910082" y="4142491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>
            <a:spLocks noChangeAspect="1"/>
          </p:cNvSpPr>
          <p:nvPr/>
        </p:nvSpPr>
        <p:spPr>
          <a:xfrm>
            <a:off x="2240202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06" name="Straight Arrow Connector 105"/>
          <p:cNvCxnSpPr>
            <a:stCxn id="110" idx="6"/>
            <a:endCxn id="107" idx="2"/>
          </p:cNvCxnSpPr>
          <p:nvPr/>
        </p:nvCxnSpPr>
        <p:spPr>
          <a:xfrm>
            <a:off x="3529197" y="4142491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>
            <a:spLocks noChangeAspect="1"/>
          </p:cNvSpPr>
          <p:nvPr/>
        </p:nvSpPr>
        <p:spPr>
          <a:xfrm>
            <a:off x="386360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466005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3051423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16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12" name="Straight Arrow Connector 111"/>
          <p:cNvCxnSpPr>
            <a:stCxn id="105" idx="6"/>
            <a:endCxn id="110" idx="2"/>
          </p:cNvCxnSpPr>
          <p:nvPr/>
        </p:nvCxnSpPr>
        <p:spPr>
          <a:xfrm>
            <a:off x="2717976" y="4142491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7" idx="6"/>
            <a:endCxn id="108" idx="2"/>
          </p:cNvCxnSpPr>
          <p:nvPr/>
        </p:nvCxnSpPr>
        <p:spPr>
          <a:xfrm>
            <a:off x="4341374" y="4142491"/>
            <a:ext cx="318676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60743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0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18260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1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083821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2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37375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3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49552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4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548096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5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4" name="Title 1"/>
          <p:cNvSpPr>
            <a:spLocks noGrp="1"/>
          </p:cNvSpPr>
          <p:nvPr>
            <p:ph type="title"/>
          </p:nvPr>
        </p:nvSpPr>
        <p:spPr>
          <a:xfrm>
            <a:off x="0" y="25368"/>
            <a:ext cx="9144000" cy="1143000"/>
          </a:xfrm>
        </p:spPr>
        <p:txBody>
          <a:bodyPr>
            <a:normAutofit/>
          </a:bodyPr>
          <a:lstStyle/>
          <a:p>
            <a:r>
              <a:rPr lang="en-US" sz="4900" b="1" dirty="0" smtClean="0">
                <a:solidFill>
                  <a:schemeClr val="accent5">
                    <a:lumMod val="75000"/>
                  </a:schemeClr>
                </a:solidFill>
              </a:rPr>
              <a:t>Synchronization Overhead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66" name="Straight Arrow Connector 365"/>
          <p:cNvCxnSpPr>
            <a:stCxn id="133" idx="6"/>
          </p:cNvCxnSpPr>
          <p:nvPr/>
        </p:nvCxnSpPr>
        <p:spPr>
          <a:xfrm flipV="1">
            <a:off x="5139918" y="1816024"/>
            <a:ext cx="339888" cy="1223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>
            <a:stCxn id="81" idx="6"/>
          </p:cNvCxnSpPr>
          <p:nvPr/>
        </p:nvCxnSpPr>
        <p:spPr>
          <a:xfrm flipV="1">
            <a:off x="5139918" y="2593841"/>
            <a:ext cx="336042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Arrow Connector 367"/>
          <p:cNvCxnSpPr>
            <a:stCxn id="108" idx="6"/>
          </p:cNvCxnSpPr>
          <p:nvPr/>
        </p:nvCxnSpPr>
        <p:spPr>
          <a:xfrm flipV="1">
            <a:off x="5137824" y="4140953"/>
            <a:ext cx="380601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45" idx="6"/>
            <a:endCxn id="80" idx="2"/>
          </p:cNvCxnSpPr>
          <p:nvPr/>
        </p:nvCxnSpPr>
        <p:spPr>
          <a:xfrm>
            <a:off x="3529197" y="2595379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>
            <a:spLocks noChangeAspect="1"/>
          </p:cNvSpPr>
          <p:nvPr/>
        </p:nvSpPr>
        <p:spPr>
          <a:xfrm>
            <a:off x="3863600" y="1579571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17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4662144" y="158937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21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3" name="Oval 4"/>
          <p:cNvSpPr>
            <a:spLocks noChangeAspect="1" noChangeArrowheads="1"/>
          </p:cNvSpPr>
          <p:nvPr/>
        </p:nvSpPr>
        <p:spPr bwMode="auto">
          <a:xfrm>
            <a:off x="1299676" y="5047511"/>
            <a:ext cx="548640" cy="548640"/>
          </a:xfrm>
          <a:prstGeom prst="ellipse">
            <a:avLst/>
          </a:prstGeom>
          <a:solidFill>
            <a:srgbClr val="FF99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09" name="Oval 10"/>
          <p:cNvSpPr>
            <a:spLocks noChangeAspect="1" noChangeArrowheads="1"/>
          </p:cNvSpPr>
          <p:nvPr/>
        </p:nvSpPr>
        <p:spPr bwMode="auto">
          <a:xfrm>
            <a:off x="2540517" y="5047511"/>
            <a:ext cx="548640" cy="548640"/>
          </a:xfrm>
          <a:prstGeom prst="ellipse">
            <a:avLst/>
          </a:prstGeom>
          <a:solidFill>
            <a:srgbClr val="99CC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218866" y="1838596"/>
            <a:ext cx="27416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</a:t>
            </a:r>
            <a:r>
              <a:rPr lang="en-US" sz="2000" dirty="0"/>
              <a:t>two predecessors of a node are executed by different </a:t>
            </a:r>
            <a:r>
              <a:rPr lang="en-US" sz="2000" dirty="0" smtClean="0"/>
              <a:t>workers, </a:t>
            </a:r>
            <a:r>
              <a:rPr lang="en-US" sz="2000" b="1" i="1" dirty="0" smtClean="0">
                <a:solidFill>
                  <a:srgbClr val="FF0000"/>
                </a:solidFill>
              </a:rPr>
              <a:t>synchronization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necessary — whoever finishes last enables the node.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030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Parallelism in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Dedup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3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68656" y="4248169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8656" y="5482468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8656" y="4789386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68656" y="6159238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197203" y="1224295"/>
            <a:ext cx="5188051" cy="276998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r>
              <a:rPr lang="en-US" sz="1600" b="1" dirty="0" smtClean="0">
                <a:latin typeface="Courier New"/>
                <a:cs typeface="Courier New"/>
              </a:rPr>
              <a:t>while(</a:t>
            </a:r>
            <a:r>
              <a:rPr lang="en-US" sz="1600" b="1" dirty="0">
                <a:latin typeface="Courier New"/>
                <a:cs typeface="Courier New"/>
              </a:rPr>
              <a:t>!done) </a:t>
            </a:r>
            <a:r>
              <a:rPr lang="en-US" sz="1600" b="1" dirty="0" smtClean="0">
                <a:latin typeface="Courier New"/>
                <a:cs typeface="Courier New"/>
              </a:rPr>
              <a:t>{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latin typeface="Courier New"/>
                <a:cs typeface="Courier New"/>
              </a:rPr>
              <a:t>chunk_t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*chunk = </a:t>
            </a:r>
            <a:r>
              <a:rPr lang="en-US" sz="1600" b="1" dirty="0" err="1">
                <a:latin typeface="Courier New"/>
                <a:cs typeface="Courier New"/>
              </a:rPr>
              <a:t>get_next_chunk</a:t>
            </a:r>
            <a:r>
              <a:rPr lang="en-US" sz="1600" b="1" dirty="0">
                <a:latin typeface="Courier New"/>
                <a:cs typeface="Courier New"/>
              </a:rPr>
              <a:t>(); 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if(</a:t>
            </a:r>
            <a:r>
              <a:rPr lang="en-US" sz="1600" b="1" dirty="0">
                <a:latin typeface="Courier New"/>
                <a:cs typeface="Courier New"/>
              </a:rPr>
              <a:t>chunk == NULL) </a:t>
            </a:r>
            <a:r>
              <a:rPr lang="en-US" sz="1600" b="1" dirty="0" smtClean="0">
                <a:latin typeface="Courier New"/>
                <a:cs typeface="Courier New"/>
              </a:rPr>
              <a:t>{ done </a:t>
            </a:r>
            <a:r>
              <a:rPr lang="en-US" sz="1600" b="1" dirty="0">
                <a:latin typeface="Courier New"/>
                <a:cs typeface="Courier New"/>
              </a:rPr>
              <a:t>= true</a:t>
            </a:r>
            <a:r>
              <a:rPr lang="en-US" sz="1600" b="1" dirty="0" smtClean="0">
                <a:latin typeface="Courier New"/>
                <a:cs typeface="Courier New"/>
              </a:rPr>
              <a:t>; } 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else {</a:t>
            </a:r>
            <a:endParaRPr lang="en-US" sz="1600" b="1" dirty="0">
              <a:latin typeface="Courier New"/>
              <a:cs typeface="Courier New"/>
            </a:endParaRPr>
          </a:p>
          <a:p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    chunk-&gt;</a:t>
            </a:r>
            <a:r>
              <a:rPr lang="en-US" sz="1600" b="1" dirty="0" err="1" smtClean="0">
                <a:latin typeface="Courier New"/>
                <a:cs typeface="Courier New"/>
              </a:rPr>
              <a:t>is_dup</a:t>
            </a:r>
            <a:r>
              <a:rPr lang="en-US" sz="1600" b="1" dirty="0" smtClean="0"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latin typeface="Courier New"/>
                <a:cs typeface="Courier New"/>
              </a:rPr>
              <a:t>deduplicate</a:t>
            </a:r>
            <a:r>
              <a:rPr lang="en-US" sz="1600" b="1" dirty="0" smtClean="0">
                <a:latin typeface="Courier New"/>
                <a:cs typeface="Courier New"/>
              </a:rPr>
              <a:t>(chunk);</a:t>
            </a:r>
          </a:p>
          <a:p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  if(!chunk-&gt;</a:t>
            </a:r>
            <a:r>
              <a:rPr lang="en-US" sz="1600" b="1" dirty="0" err="1" smtClean="0">
                <a:latin typeface="Courier New"/>
                <a:cs typeface="Courier New"/>
              </a:rPr>
              <a:t>is_dup</a:t>
            </a:r>
            <a:r>
              <a:rPr lang="en-US" sz="1600" b="1" dirty="0" smtClean="0">
                <a:latin typeface="Courier New"/>
                <a:cs typeface="Courier New"/>
              </a:rPr>
              <a:t>) compress</a:t>
            </a:r>
            <a:r>
              <a:rPr lang="en-US" sz="1600" b="1" dirty="0">
                <a:latin typeface="Courier New"/>
                <a:cs typeface="Courier New"/>
              </a:rPr>
              <a:t>(chunk); </a:t>
            </a:r>
          </a:p>
          <a:p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  </a:t>
            </a:r>
            <a:r>
              <a:rPr lang="en-US" sz="1600" b="1" dirty="0" err="1" smtClean="0">
                <a:latin typeface="Courier New"/>
                <a:cs typeface="Courier New"/>
              </a:rPr>
              <a:t>write_to_file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fd_out</a:t>
            </a:r>
            <a:r>
              <a:rPr lang="en-US" sz="1600" b="1" dirty="0">
                <a:latin typeface="Courier New"/>
                <a:cs typeface="Courier New"/>
              </a:rPr>
              <a:t>, chunk</a:t>
            </a:r>
            <a:r>
              <a:rPr lang="en-US" sz="1600" b="1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}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} 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86" name="Right Brace 85"/>
          <p:cNvSpPr/>
          <p:nvPr/>
        </p:nvSpPr>
        <p:spPr>
          <a:xfrm>
            <a:off x="5299421" y="1354667"/>
            <a:ext cx="228600" cy="742412"/>
          </a:xfrm>
          <a:prstGeom prst="rightBrace">
            <a:avLst>
              <a:gd name="adj1" fmla="val 27085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ight Brace 86"/>
          <p:cNvSpPr/>
          <p:nvPr/>
        </p:nvSpPr>
        <p:spPr>
          <a:xfrm>
            <a:off x="5301076" y="2386655"/>
            <a:ext cx="228600" cy="267997"/>
          </a:xfrm>
          <a:prstGeom prst="rightBrace">
            <a:avLst>
              <a:gd name="adj1" fmla="val 27085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Brace 87"/>
          <p:cNvSpPr/>
          <p:nvPr/>
        </p:nvSpPr>
        <p:spPr>
          <a:xfrm>
            <a:off x="5299421" y="2778264"/>
            <a:ext cx="228600" cy="267997"/>
          </a:xfrm>
          <a:prstGeom prst="rightBrace">
            <a:avLst>
              <a:gd name="adj1" fmla="val 27085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Brace 88"/>
          <p:cNvSpPr/>
          <p:nvPr/>
        </p:nvSpPr>
        <p:spPr>
          <a:xfrm>
            <a:off x="5301076" y="3178340"/>
            <a:ext cx="228600" cy="267997"/>
          </a:xfrm>
          <a:prstGeom prst="rightBrace">
            <a:avLst>
              <a:gd name="adj1" fmla="val 29309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5568698" y="1503449"/>
            <a:ext cx="104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567043" y="2319053"/>
            <a:ext cx="104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568698" y="2708012"/>
            <a:ext cx="104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568698" y="3110739"/>
            <a:ext cx="104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78189" y="4276342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378189" y="4829317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1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78189" y="5522399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8189" y="6215480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3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559549" y="1000551"/>
            <a:ext cx="249026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/>
              </a:buClr>
            </a:pPr>
            <a:r>
              <a:rPr lang="en-US" sz="2000" dirty="0">
                <a:solidFill>
                  <a:srgbClr val="000000"/>
                </a:solidFill>
                <a:cs typeface="Courier New"/>
              </a:rPr>
              <a:t>Let’s model </a:t>
            </a:r>
            <a:r>
              <a:rPr lang="en-US" sz="2000" dirty="0" err="1">
                <a:solidFill>
                  <a:srgbClr val="000000"/>
                </a:solidFill>
                <a:cs typeface="Courier New"/>
              </a:rPr>
              <a:t>Dedup’s</a:t>
            </a:r>
            <a:r>
              <a:rPr lang="en-US" sz="2000" dirty="0">
                <a:solidFill>
                  <a:srgbClr val="000000"/>
                </a:solidFill>
                <a:cs typeface="Courier New"/>
              </a:rPr>
              <a:t> execution as a </a:t>
            </a:r>
            <a:endParaRPr lang="en-US" sz="2000" dirty="0" smtClean="0">
              <a:solidFill>
                <a:srgbClr val="000000"/>
              </a:solidFill>
              <a:cs typeface="Courier New"/>
            </a:endParaRPr>
          </a:p>
          <a:p>
            <a:pPr>
              <a:buClr>
                <a:schemeClr val="accent3"/>
              </a:buClr>
            </a:pPr>
            <a:r>
              <a:rPr lang="en-US" sz="2000" b="1" dirty="0" smtClean="0">
                <a:solidFill>
                  <a:srgbClr val="FF0000"/>
                </a:solidFill>
                <a:cs typeface="Courier New"/>
              </a:rPr>
              <a:t>pipeline dag</a:t>
            </a:r>
            <a:r>
              <a:rPr lang="en-US" sz="2000" dirty="0" smtClean="0">
                <a:solidFill>
                  <a:srgbClr val="000000"/>
                </a:solidFill>
                <a:cs typeface="Courier New"/>
              </a:rPr>
              <a:t>.</a:t>
            </a:r>
          </a:p>
          <a:p>
            <a:pPr marL="284163" indent="-284163">
              <a:buClr>
                <a:schemeClr val="accent3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cs typeface="Courier New"/>
              </a:rPr>
              <a:t>A </a:t>
            </a:r>
            <a:r>
              <a:rPr lang="en-US" sz="2000" b="1" dirty="0" smtClean="0">
                <a:solidFill>
                  <a:srgbClr val="FF0000"/>
                </a:solidFill>
                <a:cs typeface="Courier New"/>
              </a:rPr>
              <a:t>node</a:t>
            </a:r>
            <a:r>
              <a:rPr lang="en-US" sz="2000" dirty="0" smtClean="0">
                <a:solidFill>
                  <a:srgbClr val="000000"/>
                </a:solidFill>
                <a:cs typeface="Courier New"/>
              </a:rPr>
              <a:t> denotes the execution of a stage in an iteration.</a:t>
            </a:r>
          </a:p>
          <a:p>
            <a:pPr marL="284163" indent="-284163">
              <a:buClr>
                <a:schemeClr val="accent3"/>
              </a:buClr>
              <a:buFont typeface="Wingdings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cs typeface="Courier New"/>
              </a:rPr>
              <a:t>Edges</a:t>
            </a:r>
            <a:r>
              <a:rPr lang="en-US" sz="2000" dirty="0" smtClean="0">
                <a:solidFill>
                  <a:srgbClr val="000000"/>
                </a:solidFill>
                <a:cs typeface="Courier New"/>
              </a:rPr>
              <a:t> denote dependencies between nodes.</a:t>
            </a:r>
            <a:endParaRPr lang="en-US" sz="2000" dirty="0">
              <a:solidFill>
                <a:srgbClr val="000000"/>
              </a:solidFill>
              <a:cs typeface="Courier New"/>
            </a:endParaRPr>
          </a:p>
        </p:txBody>
      </p:sp>
      <p:sp>
        <p:nvSpPr>
          <p:cNvPr id="5" name="Oval 4"/>
          <p:cNvSpPr/>
          <p:nvPr/>
        </p:nvSpPr>
        <p:spPr>
          <a:xfrm>
            <a:off x="1471706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0" name="Straight Arrow Connector 9"/>
          <p:cNvCxnSpPr>
            <a:stCxn id="31" idx="4"/>
            <a:endCxn id="5" idx="0"/>
          </p:cNvCxnSpPr>
          <p:nvPr/>
        </p:nvCxnSpPr>
        <p:spPr>
          <a:xfrm>
            <a:off x="1617021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99" idx="0"/>
          </p:cNvCxnSpPr>
          <p:nvPr/>
        </p:nvCxnSpPr>
        <p:spPr>
          <a:xfrm>
            <a:off x="1617021" y="5159298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471706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58" name="Straight Arrow Connector 57"/>
          <p:cNvCxnSpPr>
            <a:stCxn id="99" idx="4"/>
            <a:endCxn id="65" idx="0"/>
          </p:cNvCxnSpPr>
          <p:nvPr/>
        </p:nvCxnSpPr>
        <p:spPr>
          <a:xfrm>
            <a:off x="1617021" y="6004245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471706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1319841" y="5409885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2157573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34" name="Straight Arrow Connector 133"/>
          <p:cNvCxnSpPr>
            <a:stCxn id="136" idx="4"/>
            <a:endCxn id="133" idx="0"/>
          </p:cNvCxnSpPr>
          <p:nvPr/>
        </p:nvCxnSpPr>
        <p:spPr>
          <a:xfrm>
            <a:off x="2302888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33" idx="4"/>
            <a:endCxn id="139" idx="0"/>
          </p:cNvCxnSpPr>
          <p:nvPr/>
        </p:nvCxnSpPr>
        <p:spPr>
          <a:xfrm>
            <a:off x="2302888" y="5159298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Oval 135"/>
          <p:cNvSpPr/>
          <p:nvPr/>
        </p:nvSpPr>
        <p:spPr>
          <a:xfrm>
            <a:off x="2157573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37" name="Straight Arrow Connector 136"/>
          <p:cNvCxnSpPr>
            <a:stCxn id="139" idx="4"/>
            <a:endCxn id="138" idx="0"/>
          </p:cNvCxnSpPr>
          <p:nvPr/>
        </p:nvCxnSpPr>
        <p:spPr>
          <a:xfrm>
            <a:off x="2302888" y="6004245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2157573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2005708" y="5409885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2843440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58" name="Straight Arrow Connector 157"/>
          <p:cNvCxnSpPr>
            <a:stCxn id="160" idx="4"/>
            <a:endCxn id="157" idx="0"/>
          </p:cNvCxnSpPr>
          <p:nvPr/>
        </p:nvCxnSpPr>
        <p:spPr>
          <a:xfrm>
            <a:off x="2988755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57" idx="4"/>
            <a:endCxn id="250" idx="0"/>
          </p:cNvCxnSpPr>
          <p:nvPr/>
        </p:nvCxnSpPr>
        <p:spPr>
          <a:xfrm>
            <a:off x="2988755" y="5159298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2843440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61" name="Straight Arrow Connector 160"/>
          <p:cNvCxnSpPr>
            <a:stCxn id="250" idx="4"/>
            <a:endCxn id="162" idx="0"/>
          </p:cNvCxnSpPr>
          <p:nvPr/>
        </p:nvCxnSpPr>
        <p:spPr>
          <a:xfrm>
            <a:off x="2988755" y="5852380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2843440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3529307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66" name="Straight Arrow Connector 165"/>
          <p:cNvCxnSpPr>
            <a:stCxn id="168" idx="4"/>
            <a:endCxn id="165" idx="0"/>
          </p:cNvCxnSpPr>
          <p:nvPr/>
        </p:nvCxnSpPr>
        <p:spPr>
          <a:xfrm>
            <a:off x="3674622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65" idx="4"/>
            <a:endCxn id="171" idx="0"/>
          </p:cNvCxnSpPr>
          <p:nvPr/>
        </p:nvCxnSpPr>
        <p:spPr>
          <a:xfrm>
            <a:off x="3674622" y="5159298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3529307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69" name="Straight Arrow Connector 168"/>
          <p:cNvCxnSpPr>
            <a:stCxn id="171" idx="4"/>
            <a:endCxn id="170" idx="0"/>
          </p:cNvCxnSpPr>
          <p:nvPr/>
        </p:nvCxnSpPr>
        <p:spPr>
          <a:xfrm>
            <a:off x="3674622" y="6004245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Oval 169"/>
          <p:cNvSpPr/>
          <p:nvPr/>
        </p:nvSpPr>
        <p:spPr>
          <a:xfrm>
            <a:off x="3529307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>
            <a:off x="3377442" y="5409885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4215174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74" name="Straight Arrow Connector 173"/>
          <p:cNvCxnSpPr>
            <a:stCxn id="176" idx="4"/>
            <a:endCxn id="173" idx="0"/>
          </p:cNvCxnSpPr>
          <p:nvPr/>
        </p:nvCxnSpPr>
        <p:spPr>
          <a:xfrm>
            <a:off x="4360489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73" idx="4"/>
            <a:endCxn id="251" idx="0"/>
          </p:cNvCxnSpPr>
          <p:nvPr/>
        </p:nvCxnSpPr>
        <p:spPr>
          <a:xfrm>
            <a:off x="4360489" y="5159298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4215174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77" name="Straight Arrow Connector 176"/>
          <p:cNvCxnSpPr>
            <a:stCxn id="251" idx="4"/>
            <a:endCxn id="178" idx="0"/>
          </p:cNvCxnSpPr>
          <p:nvPr/>
        </p:nvCxnSpPr>
        <p:spPr>
          <a:xfrm>
            <a:off x="4360489" y="5852380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>
            <a:off x="4215174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4901039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82" name="Straight Arrow Connector 181"/>
          <p:cNvCxnSpPr>
            <a:stCxn id="184" idx="4"/>
            <a:endCxn id="181" idx="0"/>
          </p:cNvCxnSpPr>
          <p:nvPr/>
        </p:nvCxnSpPr>
        <p:spPr>
          <a:xfrm>
            <a:off x="5046354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81" idx="4"/>
            <a:endCxn id="252" idx="0"/>
          </p:cNvCxnSpPr>
          <p:nvPr/>
        </p:nvCxnSpPr>
        <p:spPr>
          <a:xfrm>
            <a:off x="5046354" y="5159298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Oval 183"/>
          <p:cNvSpPr/>
          <p:nvPr/>
        </p:nvSpPr>
        <p:spPr>
          <a:xfrm>
            <a:off x="4901039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85" name="Straight Arrow Connector 184"/>
          <p:cNvCxnSpPr>
            <a:stCxn id="252" idx="4"/>
            <a:endCxn id="186" idx="0"/>
          </p:cNvCxnSpPr>
          <p:nvPr/>
        </p:nvCxnSpPr>
        <p:spPr>
          <a:xfrm>
            <a:off x="5046354" y="5852380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4901039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88" name="Straight Arrow Connector 187"/>
          <p:cNvCxnSpPr>
            <a:stCxn id="31" idx="6"/>
            <a:endCxn id="136" idx="2"/>
          </p:cNvCxnSpPr>
          <p:nvPr/>
        </p:nvCxnSpPr>
        <p:spPr>
          <a:xfrm>
            <a:off x="1762336" y="447276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36" idx="6"/>
            <a:endCxn id="160" idx="2"/>
          </p:cNvCxnSpPr>
          <p:nvPr/>
        </p:nvCxnSpPr>
        <p:spPr>
          <a:xfrm>
            <a:off x="2448203" y="447276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160" idx="6"/>
            <a:endCxn id="168" idx="2"/>
          </p:cNvCxnSpPr>
          <p:nvPr/>
        </p:nvCxnSpPr>
        <p:spPr>
          <a:xfrm>
            <a:off x="3134070" y="447276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68" idx="6"/>
            <a:endCxn id="176" idx="2"/>
          </p:cNvCxnSpPr>
          <p:nvPr/>
        </p:nvCxnSpPr>
        <p:spPr>
          <a:xfrm>
            <a:off x="3819937" y="447276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76" idx="6"/>
            <a:endCxn id="184" idx="2"/>
          </p:cNvCxnSpPr>
          <p:nvPr/>
        </p:nvCxnSpPr>
        <p:spPr>
          <a:xfrm>
            <a:off x="4505804" y="4472766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stCxn id="184" idx="6"/>
          </p:cNvCxnSpPr>
          <p:nvPr/>
        </p:nvCxnSpPr>
        <p:spPr>
          <a:xfrm>
            <a:off x="5191669" y="4472766"/>
            <a:ext cx="393192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5" idx="6"/>
            <a:endCxn id="133" idx="2"/>
          </p:cNvCxnSpPr>
          <p:nvPr/>
        </p:nvCxnSpPr>
        <p:spPr>
          <a:xfrm>
            <a:off x="1762336" y="5013983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133" idx="6"/>
            <a:endCxn id="157" idx="2"/>
          </p:cNvCxnSpPr>
          <p:nvPr/>
        </p:nvCxnSpPr>
        <p:spPr>
          <a:xfrm>
            <a:off x="2448203" y="5013983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57" idx="6"/>
            <a:endCxn id="165" idx="2"/>
          </p:cNvCxnSpPr>
          <p:nvPr/>
        </p:nvCxnSpPr>
        <p:spPr>
          <a:xfrm>
            <a:off x="3134070" y="5013983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stCxn id="165" idx="6"/>
            <a:endCxn id="173" idx="2"/>
          </p:cNvCxnSpPr>
          <p:nvPr/>
        </p:nvCxnSpPr>
        <p:spPr>
          <a:xfrm>
            <a:off x="3819937" y="5013983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173" idx="6"/>
            <a:endCxn id="181" idx="2"/>
          </p:cNvCxnSpPr>
          <p:nvPr/>
        </p:nvCxnSpPr>
        <p:spPr>
          <a:xfrm>
            <a:off x="4505804" y="5013983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81" idx="6"/>
          </p:cNvCxnSpPr>
          <p:nvPr/>
        </p:nvCxnSpPr>
        <p:spPr>
          <a:xfrm>
            <a:off x="5191669" y="5013983"/>
            <a:ext cx="393192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>
            <a:stCxn id="65" idx="6"/>
            <a:endCxn id="138" idx="2"/>
          </p:cNvCxnSpPr>
          <p:nvPr/>
        </p:nvCxnSpPr>
        <p:spPr>
          <a:xfrm>
            <a:off x="1762336" y="640014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stCxn id="138" idx="6"/>
            <a:endCxn id="162" idx="2"/>
          </p:cNvCxnSpPr>
          <p:nvPr/>
        </p:nvCxnSpPr>
        <p:spPr>
          <a:xfrm>
            <a:off x="2448203" y="640014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162" idx="6"/>
            <a:endCxn id="170" idx="2"/>
          </p:cNvCxnSpPr>
          <p:nvPr/>
        </p:nvCxnSpPr>
        <p:spPr>
          <a:xfrm>
            <a:off x="3134070" y="640014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170" idx="6"/>
            <a:endCxn id="178" idx="2"/>
          </p:cNvCxnSpPr>
          <p:nvPr/>
        </p:nvCxnSpPr>
        <p:spPr>
          <a:xfrm>
            <a:off x="3819937" y="640014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stCxn id="178" idx="6"/>
            <a:endCxn id="186" idx="2"/>
          </p:cNvCxnSpPr>
          <p:nvPr/>
        </p:nvCxnSpPr>
        <p:spPr>
          <a:xfrm>
            <a:off x="4505804" y="6400146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stCxn id="186" idx="6"/>
          </p:cNvCxnSpPr>
          <p:nvPr/>
        </p:nvCxnSpPr>
        <p:spPr>
          <a:xfrm>
            <a:off x="5191669" y="6400146"/>
            <a:ext cx="393192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6167050" y="5000367"/>
            <a:ext cx="2694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Dedup</a:t>
            </a:r>
            <a:r>
              <a:rPr lang="en-US" sz="2200" dirty="0" smtClean="0"/>
              <a:t> exhibits </a:t>
            </a:r>
            <a:r>
              <a:rPr lang="en-US" sz="2200" b="1" dirty="0" smtClean="0">
                <a:solidFill>
                  <a:srgbClr val="FF0000"/>
                </a:solidFill>
              </a:rPr>
              <a:t>pipeline parallelism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250" name="Oval 249"/>
          <p:cNvSpPr/>
          <p:nvPr/>
        </p:nvSpPr>
        <p:spPr>
          <a:xfrm>
            <a:off x="2843440" y="5561750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4215174" y="5561750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4901039" y="5561750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73349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0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59216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1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745083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2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30950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3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116817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4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803222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5</a:t>
            </a:r>
            <a:endParaRPr lang="en-US" baseline="-25000" dirty="0">
              <a:latin typeface="Calibri"/>
              <a:cs typeface="Calibri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6206583" y="6159238"/>
            <a:ext cx="1689389" cy="369332"/>
            <a:chOff x="234663" y="2490311"/>
            <a:chExt cx="1689389" cy="369332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234663" y="2717353"/>
              <a:ext cx="309271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498304" y="2490311"/>
              <a:ext cx="1425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: </a:t>
              </a:r>
              <a:r>
                <a:rPr lang="en-US" b="1" dirty="0" smtClean="0">
                  <a:solidFill>
                    <a:srgbClr val="FF0000"/>
                  </a:solidFill>
                </a:rPr>
                <a:t>cross edge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185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0" grpId="0"/>
      <p:bldP spid="64" grpId="0"/>
      <p:bldP spid="94" grpId="0"/>
      <p:bldP spid="95" grpId="0"/>
      <p:bldP spid="96" grpId="0"/>
      <p:bldP spid="97" grpId="0"/>
      <p:bldP spid="5" grpId="0" animBg="1"/>
      <p:bldP spid="31" grpId="0" animBg="1"/>
      <p:bldP spid="65" grpId="0" animBg="1"/>
      <p:bldP spid="99" grpId="0" animBg="1"/>
      <p:bldP spid="133" grpId="0" animBg="1"/>
      <p:bldP spid="136" grpId="0" animBg="1"/>
      <p:bldP spid="138" grpId="0" animBg="1"/>
      <p:bldP spid="139" grpId="0" animBg="1"/>
      <p:bldP spid="157" grpId="0" animBg="1"/>
      <p:bldP spid="160" grpId="0" animBg="1"/>
      <p:bldP spid="162" grpId="0" animBg="1"/>
      <p:bldP spid="165" grpId="0" animBg="1"/>
      <p:bldP spid="168" grpId="0" animBg="1"/>
      <p:bldP spid="170" grpId="0" animBg="1"/>
      <p:bldP spid="171" grpId="0" animBg="1"/>
      <p:bldP spid="173" grpId="0" animBg="1"/>
      <p:bldP spid="176" grpId="0" animBg="1"/>
      <p:bldP spid="178" grpId="0" animBg="1"/>
      <p:bldP spid="181" grpId="0" animBg="1"/>
      <p:bldP spid="184" grpId="0" animBg="1"/>
      <p:bldP spid="186" grpId="0" animBg="1"/>
      <p:bldP spid="246" grpId="0"/>
      <p:bldP spid="250" grpId="0" animBg="1"/>
      <p:bldP spid="251" grpId="0" animBg="1"/>
      <p:bldP spid="252" grpId="0" animBg="1"/>
      <p:bldP spid="83" grpId="0"/>
      <p:bldP spid="84" grpId="0"/>
      <p:bldP spid="100" grpId="0"/>
      <p:bldP spid="101" grpId="0"/>
      <p:bldP spid="102" grpId="0"/>
      <p:bldP spid="10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Arrow Connector 77"/>
          <p:cNvCxnSpPr>
            <a:stCxn id="164" idx="4"/>
            <a:endCxn id="103" idx="0"/>
          </p:cNvCxnSpPr>
          <p:nvPr/>
        </p:nvCxnSpPr>
        <p:spPr>
          <a:xfrm>
            <a:off x="1671195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76" idx="6"/>
            <a:endCxn id="79" idx="2"/>
          </p:cNvCxnSpPr>
          <p:nvPr/>
        </p:nvCxnSpPr>
        <p:spPr>
          <a:xfrm>
            <a:off x="1910082" y="2595379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102" idx="7"/>
            <a:endCxn id="132" idx="3"/>
          </p:cNvCxnSpPr>
          <p:nvPr/>
        </p:nvCxnSpPr>
        <p:spPr>
          <a:xfrm flipV="1">
            <a:off x="1024930" y="1987377"/>
            <a:ext cx="2908638" cy="1986195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7"/>
            <a:endCxn id="133" idx="3"/>
          </p:cNvCxnSpPr>
          <p:nvPr/>
        </p:nvCxnSpPr>
        <p:spPr>
          <a:xfrm flipV="1">
            <a:off x="1840114" y="1997178"/>
            <a:ext cx="2891998" cy="1976394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5" idx="7"/>
          </p:cNvCxnSpPr>
          <p:nvPr/>
        </p:nvCxnSpPr>
        <p:spPr>
          <a:xfrm flipV="1">
            <a:off x="2648008" y="1987377"/>
            <a:ext cx="2900478" cy="1986195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10" idx="7"/>
          </p:cNvCxnSpPr>
          <p:nvPr/>
        </p:nvCxnSpPr>
        <p:spPr>
          <a:xfrm flipV="1">
            <a:off x="3459229" y="2593841"/>
            <a:ext cx="2059196" cy="1379731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07" idx="7"/>
          </p:cNvCxnSpPr>
          <p:nvPr/>
        </p:nvCxnSpPr>
        <p:spPr>
          <a:xfrm flipV="1">
            <a:off x="4271406" y="3133765"/>
            <a:ext cx="1247019" cy="839807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8" idx="7"/>
          </p:cNvCxnSpPr>
          <p:nvPr/>
        </p:nvCxnSpPr>
        <p:spPr>
          <a:xfrm flipV="1">
            <a:off x="5067856" y="3677159"/>
            <a:ext cx="450569" cy="296413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193" idx="6"/>
            <a:endCxn id="203" idx="2"/>
          </p:cNvCxnSpPr>
          <p:nvPr/>
        </p:nvCxnSpPr>
        <p:spPr>
          <a:xfrm>
            <a:off x="2717976" y="1817562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67" idx="4"/>
            <a:endCxn id="105" idx="0"/>
          </p:cNvCxnSpPr>
          <p:nvPr/>
        </p:nvCxnSpPr>
        <p:spPr>
          <a:xfrm>
            <a:off x="2479089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2" idx="6"/>
            <a:endCxn id="103" idx="2"/>
          </p:cNvCxnSpPr>
          <p:nvPr/>
        </p:nvCxnSpPr>
        <p:spPr>
          <a:xfrm>
            <a:off x="1094898" y="4142491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32" idx="6"/>
            <a:endCxn id="133" idx="2"/>
          </p:cNvCxnSpPr>
          <p:nvPr/>
        </p:nvCxnSpPr>
        <p:spPr>
          <a:xfrm>
            <a:off x="4341374" y="1818458"/>
            <a:ext cx="320770" cy="9801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79" idx="6"/>
            <a:endCxn id="145" idx="2"/>
          </p:cNvCxnSpPr>
          <p:nvPr/>
        </p:nvCxnSpPr>
        <p:spPr>
          <a:xfrm>
            <a:off x="2717976" y="2595379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75" idx="6"/>
            <a:endCxn id="76" idx="2"/>
          </p:cNvCxnSpPr>
          <p:nvPr/>
        </p:nvCxnSpPr>
        <p:spPr>
          <a:xfrm>
            <a:off x="1094898" y="2595379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6" idx="4"/>
            <a:endCxn id="164" idx="0"/>
          </p:cNvCxnSpPr>
          <p:nvPr/>
        </p:nvCxnSpPr>
        <p:spPr>
          <a:xfrm>
            <a:off x="1671195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30</a:t>
            </a:fld>
            <a:endParaRPr lang="en-US" dirty="0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617124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2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432308" y="2356492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3863600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18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662144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84" name="Straight Arrow Connector 83"/>
          <p:cNvCxnSpPr>
            <a:stCxn id="188" idx="4"/>
            <a:endCxn id="75" idx="0"/>
          </p:cNvCxnSpPr>
          <p:nvPr/>
        </p:nvCxnSpPr>
        <p:spPr>
          <a:xfrm>
            <a:off x="856011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91" idx="4"/>
            <a:endCxn id="76" idx="0"/>
          </p:cNvCxnSpPr>
          <p:nvPr/>
        </p:nvCxnSpPr>
        <p:spPr>
          <a:xfrm>
            <a:off x="1671195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93" idx="4"/>
            <a:endCxn id="79" idx="0"/>
          </p:cNvCxnSpPr>
          <p:nvPr/>
        </p:nvCxnSpPr>
        <p:spPr>
          <a:xfrm>
            <a:off x="2479089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03" idx="4"/>
            <a:endCxn id="145" idx="0"/>
          </p:cNvCxnSpPr>
          <p:nvPr/>
        </p:nvCxnSpPr>
        <p:spPr>
          <a:xfrm>
            <a:off x="3290310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32" idx="4"/>
            <a:endCxn id="80" idx="0"/>
          </p:cNvCxnSpPr>
          <p:nvPr/>
        </p:nvCxnSpPr>
        <p:spPr>
          <a:xfrm>
            <a:off x="4102487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33" idx="4"/>
            <a:endCxn id="81" idx="0"/>
          </p:cNvCxnSpPr>
          <p:nvPr/>
        </p:nvCxnSpPr>
        <p:spPr>
          <a:xfrm>
            <a:off x="4901031" y="2067146"/>
            <a:ext cx="0" cy="28934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5" idx="4"/>
            <a:endCxn id="146" idx="0"/>
          </p:cNvCxnSpPr>
          <p:nvPr/>
        </p:nvCxnSpPr>
        <p:spPr>
          <a:xfrm>
            <a:off x="856011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9" idx="4"/>
            <a:endCxn id="167" idx="0"/>
          </p:cNvCxnSpPr>
          <p:nvPr/>
        </p:nvCxnSpPr>
        <p:spPr>
          <a:xfrm>
            <a:off x="2479089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45" idx="4"/>
            <a:endCxn id="180" idx="0"/>
          </p:cNvCxnSpPr>
          <p:nvPr/>
        </p:nvCxnSpPr>
        <p:spPr>
          <a:xfrm>
            <a:off x="3290310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0" idx="4"/>
            <a:endCxn id="170" idx="0"/>
          </p:cNvCxnSpPr>
          <p:nvPr/>
        </p:nvCxnSpPr>
        <p:spPr>
          <a:xfrm>
            <a:off x="4102487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1" idx="4"/>
            <a:endCxn id="172" idx="0"/>
          </p:cNvCxnSpPr>
          <p:nvPr/>
        </p:nvCxnSpPr>
        <p:spPr>
          <a:xfrm flipH="1">
            <a:off x="4898937" y="2834266"/>
            <a:ext cx="2094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51032" y="1465900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351032" y="30327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051423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617124" y="313376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3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1432308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2240202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386360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19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466005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23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3051423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15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17124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1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90" name="Straight Arrow Connector 189"/>
          <p:cNvCxnSpPr>
            <a:stCxn id="188" idx="6"/>
            <a:endCxn id="191" idx="2"/>
          </p:cNvCxnSpPr>
          <p:nvPr/>
        </p:nvCxnSpPr>
        <p:spPr>
          <a:xfrm>
            <a:off x="1094898" y="1818458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>
            <a:spLocks noChangeAspect="1"/>
          </p:cNvSpPr>
          <p:nvPr/>
        </p:nvSpPr>
        <p:spPr>
          <a:xfrm>
            <a:off x="1432308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4572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5</a:t>
            </a:r>
          </a:p>
        </p:txBody>
      </p:sp>
      <p:cxnSp>
        <p:nvCxnSpPr>
          <p:cNvPr id="192" name="Straight Arrow Connector 191"/>
          <p:cNvCxnSpPr>
            <a:stCxn id="191" idx="6"/>
            <a:endCxn id="193" idx="2"/>
          </p:cNvCxnSpPr>
          <p:nvPr/>
        </p:nvCxnSpPr>
        <p:spPr>
          <a:xfrm flipV="1">
            <a:off x="1910082" y="1817562"/>
            <a:ext cx="330120" cy="89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>
            <a:spLocks noChangeAspect="1"/>
          </p:cNvSpPr>
          <p:nvPr/>
        </p:nvSpPr>
        <p:spPr>
          <a:xfrm>
            <a:off x="2240202" y="1578675"/>
            <a:ext cx="477774" cy="477774"/>
          </a:xfrm>
          <a:prstGeom prst="ellipse">
            <a:avLst/>
          </a:prstGeom>
          <a:solidFill>
            <a:srgbClr val="99CC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9</a:t>
            </a:r>
          </a:p>
        </p:txBody>
      </p:sp>
      <p:cxnSp>
        <p:nvCxnSpPr>
          <p:cNvPr id="195" name="Straight Arrow Connector 194"/>
          <p:cNvCxnSpPr>
            <a:stCxn id="203" idx="6"/>
          </p:cNvCxnSpPr>
          <p:nvPr/>
        </p:nvCxnSpPr>
        <p:spPr>
          <a:xfrm>
            <a:off x="3529197" y="1817562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>
            <a:spLocks noChangeAspect="1"/>
          </p:cNvSpPr>
          <p:nvPr/>
        </p:nvSpPr>
        <p:spPr>
          <a:xfrm>
            <a:off x="3051423" y="157867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13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38" name="Straight Arrow Connector 137"/>
          <p:cNvCxnSpPr>
            <a:stCxn id="80" idx="6"/>
            <a:endCxn id="81" idx="2"/>
          </p:cNvCxnSpPr>
          <p:nvPr/>
        </p:nvCxnSpPr>
        <p:spPr>
          <a:xfrm>
            <a:off x="4341374" y="2595379"/>
            <a:ext cx="32077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51032" y="2238131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7" name="Straight Arrow Connector 76"/>
          <p:cNvCxnSpPr>
            <a:stCxn id="146" idx="4"/>
            <a:endCxn id="102" idx="0"/>
          </p:cNvCxnSpPr>
          <p:nvPr/>
        </p:nvCxnSpPr>
        <p:spPr>
          <a:xfrm>
            <a:off x="856011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80" idx="4"/>
            <a:endCxn id="110" idx="0"/>
          </p:cNvCxnSpPr>
          <p:nvPr/>
        </p:nvCxnSpPr>
        <p:spPr>
          <a:xfrm>
            <a:off x="3290310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70" idx="4"/>
            <a:endCxn id="107" idx="0"/>
          </p:cNvCxnSpPr>
          <p:nvPr/>
        </p:nvCxnSpPr>
        <p:spPr>
          <a:xfrm>
            <a:off x="410248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72" idx="4"/>
            <a:endCxn id="108" idx="0"/>
          </p:cNvCxnSpPr>
          <p:nvPr/>
        </p:nvCxnSpPr>
        <p:spPr>
          <a:xfrm>
            <a:off x="489893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51032" y="37906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617124" y="3903604"/>
            <a:ext cx="477774" cy="477774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+mj-lt"/>
                <a:cs typeface="Times New Roman"/>
              </a:rPr>
              <a:t>4</a:t>
            </a: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1432308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8</a:t>
            </a:r>
          </a:p>
        </p:txBody>
      </p:sp>
      <p:cxnSp>
        <p:nvCxnSpPr>
          <p:cNvPr id="104" name="Straight Arrow Connector 103"/>
          <p:cNvCxnSpPr>
            <a:stCxn id="103" idx="6"/>
            <a:endCxn id="105" idx="2"/>
          </p:cNvCxnSpPr>
          <p:nvPr/>
        </p:nvCxnSpPr>
        <p:spPr>
          <a:xfrm>
            <a:off x="1910082" y="4142491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>
            <a:spLocks noChangeAspect="1"/>
          </p:cNvSpPr>
          <p:nvPr/>
        </p:nvSpPr>
        <p:spPr>
          <a:xfrm>
            <a:off x="2240202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06" name="Straight Arrow Connector 105"/>
          <p:cNvCxnSpPr>
            <a:stCxn id="110" idx="6"/>
            <a:endCxn id="107" idx="2"/>
          </p:cNvCxnSpPr>
          <p:nvPr/>
        </p:nvCxnSpPr>
        <p:spPr>
          <a:xfrm>
            <a:off x="3529197" y="4142491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>
            <a:spLocks noChangeAspect="1"/>
          </p:cNvSpPr>
          <p:nvPr/>
        </p:nvSpPr>
        <p:spPr>
          <a:xfrm>
            <a:off x="386360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466005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3051423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16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12" name="Straight Arrow Connector 111"/>
          <p:cNvCxnSpPr>
            <a:stCxn id="105" idx="6"/>
            <a:endCxn id="110" idx="2"/>
          </p:cNvCxnSpPr>
          <p:nvPr/>
        </p:nvCxnSpPr>
        <p:spPr>
          <a:xfrm>
            <a:off x="2717976" y="4142491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7" idx="6"/>
            <a:endCxn id="108" idx="2"/>
          </p:cNvCxnSpPr>
          <p:nvPr/>
        </p:nvCxnSpPr>
        <p:spPr>
          <a:xfrm>
            <a:off x="4341374" y="4142491"/>
            <a:ext cx="318676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60743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0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18260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1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083821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2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37375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3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49552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4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548096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5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4" name="Title 1"/>
          <p:cNvSpPr>
            <a:spLocks noGrp="1"/>
          </p:cNvSpPr>
          <p:nvPr>
            <p:ph type="title"/>
          </p:nvPr>
        </p:nvSpPr>
        <p:spPr>
          <a:xfrm>
            <a:off x="0" y="25368"/>
            <a:ext cx="9144000" cy="1143000"/>
          </a:xfrm>
        </p:spPr>
        <p:txBody>
          <a:bodyPr>
            <a:normAutofit/>
          </a:bodyPr>
          <a:lstStyle/>
          <a:p>
            <a:r>
              <a:rPr lang="en-US" sz="4900" b="1" dirty="0" smtClean="0">
                <a:solidFill>
                  <a:schemeClr val="accent5">
                    <a:lumMod val="75000"/>
                  </a:schemeClr>
                </a:solidFill>
              </a:rPr>
              <a:t>Synchronization Overhead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66" name="Straight Arrow Connector 365"/>
          <p:cNvCxnSpPr>
            <a:stCxn id="133" idx="6"/>
          </p:cNvCxnSpPr>
          <p:nvPr/>
        </p:nvCxnSpPr>
        <p:spPr>
          <a:xfrm flipV="1">
            <a:off x="5139918" y="1816024"/>
            <a:ext cx="339888" cy="1223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>
            <a:stCxn id="81" idx="6"/>
          </p:cNvCxnSpPr>
          <p:nvPr/>
        </p:nvCxnSpPr>
        <p:spPr>
          <a:xfrm flipV="1">
            <a:off x="5139918" y="2593841"/>
            <a:ext cx="336042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Arrow Connector 367"/>
          <p:cNvCxnSpPr>
            <a:stCxn id="108" idx="6"/>
          </p:cNvCxnSpPr>
          <p:nvPr/>
        </p:nvCxnSpPr>
        <p:spPr>
          <a:xfrm flipV="1">
            <a:off x="5137824" y="4140953"/>
            <a:ext cx="380601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45" idx="6"/>
            <a:endCxn id="80" idx="2"/>
          </p:cNvCxnSpPr>
          <p:nvPr/>
        </p:nvCxnSpPr>
        <p:spPr>
          <a:xfrm>
            <a:off x="3529197" y="2595379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>
            <a:spLocks noChangeAspect="1"/>
          </p:cNvSpPr>
          <p:nvPr/>
        </p:nvSpPr>
        <p:spPr>
          <a:xfrm>
            <a:off x="3863600" y="1579571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17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4662144" y="158937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21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3" name="Oval 4"/>
          <p:cNvSpPr>
            <a:spLocks noChangeAspect="1" noChangeArrowheads="1"/>
          </p:cNvSpPr>
          <p:nvPr/>
        </p:nvSpPr>
        <p:spPr bwMode="auto">
          <a:xfrm>
            <a:off x="1299676" y="5047511"/>
            <a:ext cx="548640" cy="548640"/>
          </a:xfrm>
          <a:prstGeom prst="ellipse">
            <a:avLst/>
          </a:prstGeom>
          <a:solidFill>
            <a:srgbClr val="FF99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09" name="Oval 10"/>
          <p:cNvSpPr>
            <a:spLocks noChangeAspect="1" noChangeArrowheads="1"/>
          </p:cNvSpPr>
          <p:nvPr/>
        </p:nvSpPr>
        <p:spPr bwMode="auto">
          <a:xfrm>
            <a:off x="2540517" y="5047511"/>
            <a:ext cx="548640" cy="548640"/>
          </a:xfrm>
          <a:prstGeom prst="ellipse">
            <a:avLst/>
          </a:prstGeom>
          <a:solidFill>
            <a:srgbClr val="99CC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218866" y="1838596"/>
            <a:ext cx="27416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</a:t>
            </a:r>
            <a:r>
              <a:rPr lang="en-US" sz="2000" dirty="0"/>
              <a:t>two predecessors of a node are executed by different </a:t>
            </a:r>
            <a:r>
              <a:rPr lang="en-US" sz="2000" dirty="0" smtClean="0"/>
              <a:t>workers, </a:t>
            </a:r>
            <a:r>
              <a:rPr lang="en-US" sz="2000" b="1" i="1" dirty="0" smtClean="0">
                <a:solidFill>
                  <a:srgbClr val="FF0000"/>
                </a:solidFill>
              </a:rPr>
              <a:t>synchronization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necessary — whoever finishes last enables the node.  </a:t>
            </a:r>
            <a:endParaRPr lang="en-US" sz="2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4021742" y="4421752"/>
            <a:ext cx="4704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 </a:t>
            </a:r>
            <a:r>
              <a:rPr lang="en-US" b="1" dirty="0" err="1" smtClean="0">
                <a:latin typeface="Courier New"/>
                <a:cs typeface="Courier New"/>
              </a:rPr>
              <a:t>pipe_wait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sz="2000" i="1" dirty="0" smtClean="0">
                <a:solidFill>
                  <a:srgbClr val="800080"/>
                </a:solidFill>
                <a:latin typeface="Calibri"/>
                <a:cs typeface="Calibri"/>
              </a:rPr>
              <a:t>j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/>
              <a:t>, </a:t>
            </a:r>
            <a:r>
              <a:rPr lang="en-US" sz="2000" dirty="0"/>
              <a:t>i</a:t>
            </a:r>
            <a:r>
              <a:rPr lang="en-US" sz="2000" dirty="0" smtClean="0"/>
              <a:t>teration </a:t>
            </a:r>
            <a:r>
              <a:rPr lang="en-US" sz="2000" i="1" dirty="0" err="1" smtClean="0">
                <a:solidFill>
                  <a:srgbClr val="800080"/>
                </a:solidFill>
              </a:rPr>
              <a:t>i</a:t>
            </a:r>
            <a:r>
              <a:rPr lang="en-US" sz="2000" dirty="0" smtClean="0"/>
              <a:t> must </a:t>
            </a:r>
            <a:r>
              <a:rPr lang="en-US" sz="2000" b="1" dirty="0" smtClean="0">
                <a:solidFill>
                  <a:srgbClr val="FF0000"/>
                </a:solidFill>
              </a:rPr>
              <a:t>check left</a:t>
            </a:r>
            <a:r>
              <a:rPr lang="en-US" sz="2000" dirty="0" smtClean="0"/>
              <a:t> to see if stage </a:t>
            </a:r>
            <a:r>
              <a:rPr lang="en-US" sz="2000" i="1" dirty="0" smtClean="0">
                <a:solidFill>
                  <a:srgbClr val="800080"/>
                </a:solidFill>
                <a:cs typeface="Calibri"/>
              </a:rPr>
              <a:t>j</a:t>
            </a:r>
            <a:r>
              <a:rPr lang="en-US" sz="2000" dirty="0"/>
              <a:t> </a:t>
            </a:r>
            <a:r>
              <a:rPr lang="en-US" sz="2000" dirty="0" smtClean="0"/>
              <a:t>is </a:t>
            </a:r>
            <a:r>
              <a:rPr lang="en-US" sz="2000" dirty="0"/>
              <a:t>done in iteration </a:t>
            </a:r>
            <a:r>
              <a:rPr lang="en-US" sz="2000" i="1" dirty="0" smtClean="0">
                <a:solidFill>
                  <a:srgbClr val="800080"/>
                </a:solidFill>
              </a:rPr>
              <a:t>i</a:t>
            </a:r>
            <a:r>
              <a:rPr lang="en-US" sz="2000" dirty="0" smtClean="0">
                <a:solidFill>
                  <a:srgbClr val="800080"/>
                </a:solidFill>
              </a:rPr>
              <a:t>-1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39" name="TextBox 138"/>
          <p:cNvSpPr txBox="1"/>
          <p:nvPr/>
        </p:nvSpPr>
        <p:spPr>
          <a:xfrm>
            <a:off x="4021742" y="5118232"/>
            <a:ext cx="5122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 the end of a stage, iteration </a:t>
            </a:r>
            <a:r>
              <a:rPr lang="en-US" sz="2000" i="1" dirty="0" err="1" smtClean="0">
                <a:solidFill>
                  <a:srgbClr val="800080"/>
                </a:solidFill>
              </a:rPr>
              <a:t>i</a:t>
            </a:r>
            <a:r>
              <a:rPr lang="en-US" sz="2000" dirty="0" smtClean="0"/>
              <a:t> must </a:t>
            </a:r>
            <a:r>
              <a:rPr lang="en-US" sz="2000" b="1" dirty="0" smtClean="0">
                <a:solidFill>
                  <a:srgbClr val="FF0000"/>
                </a:solidFill>
              </a:rPr>
              <a:t>check right</a:t>
            </a:r>
            <a:r>
              <a:rPr lang="en-US" sz="2000" dirty="0" smtClean="0"/>
              <a:t> to see if it enabled a node in iteration </a:t>
            </a:r>
            <a:r>
              <a:rPr lang="en-US" sz="2000" i="1" dirty="0" smtClean="0">
                <a:solidFill>
                  <a:srgbClr val="800080"/>
                </a:solidFill>
              </a:rPr>
              <a:t>i</a:t>
            </a:r>
            <a:r>
              <a:rPr lang="en-US" sz="2000" dirty="0" smtClean="0">
                <a:solidFill>
                  <a:srgbClr val="800080"/>
                </a:solidFill>
              </a:rPr>
              <a:t>+1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566786" y="5878230"/>
            <a:ext cx="837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Cilk</a:t>
            </a:r>
            <a:r>
              <a:rPr lang="en-US" sz="2200" dirty="0" smtClean="0"/>
              <a:t>-P implements </a:t>
            </a:r>
            <a:r>
              <a:rPr lang="en-US" sz="2200" b="1" i="1" dirty="0" smtClean="0">
                <a:solidFill>
                  <a:srgbClr val="FF0000"/>
                </a:solidFill>
              </a:rPr>
              <a:t>“lazy enabling”</a:t>
            </a:r>
            <a:r>
              <a:rPr lang="en-US" sz="2200" dirty="0" smtClean="0"/>
              <a:t> to mitigate the check-right overhead</a:t>
            </a:r>
            <a:r>
              <a:rPr lang="en-US" sz="2200" dirty="0"/>
              <a:t> </a:t>
            </a:r>
            <a:r>
              <a:rPr lang="en-US" sz="2200" dirty="0" smtClean="0"/>
              <a:t>and </a:t>
            </a:r>
            <a:r>
              <a:rPr lang="en-US" sz="2200" b="1" i="1" dirty="0" smtClean="0">
                <a:solidFill>
                  <a:srgbClr val="FF0000"/>
                </a:solidFill>
              </a:rPr>
              <a:t>“dependency folding”</a:t>
            </a:r>
            <a:r>
              <a:rPr lang="en-US" sz="2200" dirty="0" smtClean="0"/>
              <a:t> to mitigate the check-left overhead.</a:t>
            </a:r>
            <a:endParaRPr lang="en-US" sz="2200" dirty="0"/>
          </a:p>
        </p:txBody>
      </p:sp>
      <p:sp>
        <p:nvSpPr>
          <p:cNvPr id="115" name="AutoShape 24"/>
          <p:cNvSpPr>
            <a:spLocks noChangeArrowheads="1"/>
          </p:cNvSpPr>
          <p:nvPr/>
        </p:nvSpPr>
        <p:spPr bwMode="auto">
          <a:xfrm>
            <a:off x="2718563" y="4573589"/>
            <a:ext cx="1183006" cy="292608"/>
          </a:xfrm>
          <a:prstGeom prst="wedgeRoundRectCallout">
            <a:avLst>
              <a:gd name="adj1" fmla="val -26071"/>
              <a:gd name="adj2" fmla="val 118104"/>
              <a:gd name="adj3" fmla="val 16667"/>
            </a:avLst>
          </a:prstGeom>
          <a:solidFill>
            <a:srgbClr val="FFFF89"/>
          </a:solidFill>
          <a:ln w="6477">
            <a:noFill/>
            <a:miter lim="800000"/>
            <a:headEnd/>
            <a:tailEnd/>
          </a:ln>
        </p:spPr>
        <p:txBody>
          <a:bodyPr wrap="none" lIns="90000" tIns="0" rIns="90000" bIns="46800" anchor="ctr" anchorCtr="1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GB" b="1" dirty="0" smtClean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heck left!</a:t>
            </a:r>
            <a:endParaRPr lang="en-GB" b="1" dirty="0">
              <a:solidFill>
                <a:srgbClr val="262673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1" name="AutoShape 24"/>
          <p:cNvSpPr>
            <a:spLocks noChangeArrowheads="1"/>
          </p:cNvSpPr>
          <p:nvPr/>
        </p:nvSpPr>
        <p:spPr bwMode="auto">
          <a:xfrm>
            <a:off x="306376" y="4573589"/>
            <a:ext cx="1252931" cy="290629"/>
          </a:xfrm>
          <a:prstGeom prst="wedgeRoundRectCallout">
            <a:avLst>
              <a:gd name="adj1" fmla="val 43217"/>
              <a:gd name="adj2" fmla="val 105739"/>
              <a:gd name="adj3" fmla="val 16667"/>
            </a:avLst>
          </a:prstGeom>
          <a:solidFill>
            <a:srgbClr val="FFFF89"/>
          </a:solidFill>
          <a:ln w="6477">
            <a:noFill/>
            <a:miter lim="800000"/>
            <a:headEnd/>
            <a:tailEnd/>
          </a:ln>
        </p:spPr>
        <p:txBody>
          <a:bodyPr wrap="none" lIns="90000" tIns="0" rIns="90000" bIns="46800" anchor="ctr" anchorCtr="1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GB" b="1" dirty="0" smtClean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heck right!</a:t>
            </a:r>
            <a:endParaRPr lang="en-GB" b="1" dirty="0">
              <a:solidFill>
                <a:srgbClr val="262673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2240202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069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15" grpId="0" animBg="1"/>
      <p:bldP spid="115" grpId="1" animBg="1"/>
      <p:bldP spid="131" grpId="0" animBg="1"/>
      <p:bldP spid="131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02" idx="7"/>
            <a:endCxn id="132" idx="3"/>
          </p:cNvCxnSpPr>
          <p:nvPr/>
        </p:nvCxnSpPr>
        <p:spPr>
          <a:xfrm flipV="1">
            <a:off x="1024930" y="1987377"/>
            <a:ext cx="2908638" cy="1986195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7"/>
            <a:endCxn id="133" idx="3"/>
          </p:cNvCxnSpPr>
          <p:nvPr/>
        </p:nvCxnSpPr>
        <p:spPr>
          <a:xfrm flipV="1">
            <a:off x="1840114" y="1997178"/>
            <a:ext cx="2891998" cy="1976394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5" idx="7"/>
          </p:cNvCxnSpPr>
          <p:nvPr/>
        </p:nvCxnSpPr>
        <p:spPr>
          <a:xfrm flipV="1">
            <a:off x="2648008" y="1987377"/>
            <a:ext cx="2900478" cy="1986195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10" idx="7"/>
          </p:cNvCxnSpPr>
          <p:nvPr/>
        </p:nvCxnSpPr>
        <p:spPr>
          <a:xfrm flipV="1">
            <a:off x="3459229" y="2593841"/>
            <a:ext cx="2059196" cy="1379731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07" idx="7"/>
          </p:cNvCxnSpPr>
          <p:nvPr/>
        </p:nvCxnSpPr>
        <p:spPr>
          <a:xfrm flipV="1">
            <a:off x="4271406" y="3133765"/>
            <a:ext cx="1247019" cy="839807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8" idx="7"/>
          </p:cNvCxnSpPr>
          <p:nvPr/>
        </p:nvCxnSpPr>
        <p:spPr>
          <a:xfrm flipV="1">
            <a:off x="5067856" y="3677159"/>
            <a:ext cx="450569" cy="296413"/>
          </a:xfrm>
          <a:prstGeom prst="straightConnector1">
            <a:avLst/>
          </a:prstGeom>
          <a:ln w="50800" cmpd="sng">
            <a:solidFill>
              <a:srgbClr val="0000FF">
                <a:alpha val="30000"/>
              </a:srgb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9" idx="4"/>
            <a:endCxn id="167" idx="0"/>
          </p:cNvCxnSpPr>
          <p:nvPr/>
        </p:nvCxnSpPr>
        <p:spPr>
          <a:xfrm>
            <a:off x="2479089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64" idx="4"/>
            <a:endCxn id="103" idx="0"/>
          </p:cNvCxnSpPr>
          <p:nvPr/>
        </p:nvCxnSpPr>
        <p:spPr>
          <a:xfrm>
            <a:off x="1671195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76" idx="6"/>
            <a:endCxn id="79" idx="2"/>
          </p:cNvCxnSpPr>
          <p:nvPr/>
        </p:nvCxnSpPr>
        <p:spPr>
          <a:xfrm>
            <a:off x="1910082" y="2595379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193" idx="6"/>
            <a:endCxn id="203" idx="2"/>
          </p:cNvCxnSpPr>
          <p:nvPr/>
        </p:nvCxnSpPr>
        <p:spPr>
          <a:xfrm>
            <a:off x="2717976" y="1817562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67" idx="4"/>
            <a:endCxn id="105" idx="0"/>
          </p:cNvCxnSpPr>
          <p:nvPr/>
        </p:nvCxnSpPr>
        <p:spPr>
          <a:xfrm>
            <a:off x="2479089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2" idx="6"/>
            <a:endCxn id="103" idx="2"/>
          </p:cNvCxnSpPr>
          <p:nvPr/>
        </p:nvCxnSpPr>
        <p:spPr>
          <a:xfrm>
            <a:off x="1094898" y="4142491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32" idx="6"/>
            <a:endCxn id="133" idx="2"/>
          </p:cNvCxnSpPr>
          <p:nvPr/>
        </p:nvCxnSpPr>
        <p:spPr>
          <a:xfrm>
            <a:off x="4341374" y="1818458"/>
            <a:ext cx="320770" cy="9801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79" idx="6"/>
            <a:endCxn id="145" idx="2"/>
          </p:cNvCxnSpPr>
          <p:nvPr/>
        </p:nvCxnSpPr>
        <p:spPr>
          <a:xfrm>
            <a:off x="2717976" y="2595379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75" idx="6"/>
            <a:endCxn id="76" idx="2"/>
          </p:cNvCxnSpPr>
          <p:nvPr/>
        </p:nvCxnSpPr>
        <p:spPr>
          <a:xfrm>
            <a:off x="1094898" y="2595379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6" idx="4"/>
            <a:endCxn id="164" idx="0"/>
          </p:cNvCxnSpPr>
          <p:nvPr/>
        </p:nvCxnSpPr>
        <p:spPr>
          <a:xfrm>
            <a:off x="1671195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31</a:t>
            </a:fld>
            <a:endParaRPr lang="en-US" dirty="0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617124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2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432308" y="2356492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3863600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18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662144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84" name="Straight Arrow Connector 83"/>
          <p:cNvCxnSpPr>
            <a:stCxn id="188" idx="4"/>
            <a:endCxn id="75" idx="0"/>
          </p:cNvCxnSpPr>
          <p:nvPr/>
        </p:nvCxnSpPr>
        <p:spPr>
          <a:xfrm>
            <a:off x="856011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91" idx="4"/>
            <a:endCxn id="76" idx="0"/>
          </p:cNvCxnSpPr>
          <p:nvPr/>
        </p:nvCxnSpPr>
        <p:spPr>
          <a:xfrm>
            <a:off x="1671195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93" idx="4"/>
            <a:endCxn id="79" idx="0"/>
          </p:cNvCxnSpPr>
          <p:nvPr/>
        </p:nvCxnSpPr>
        <p:spPr>
          <a:xfrm>
            <a:off x="2479089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03" idx="4"/>
            <a:endCxn id="145" idx="0"/>
          </p:cNvCxnSpPr>
          <p:nvPr/>
        </p:nvCxnSpPr>
        <p:spPr>
          <a:xfrm>
            <a:off x="3290310" y="2056449"/>
            <a:ext cx="0" cy="300043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32" idx="4"/>
            <a:endCxn id="80" idx="0"/>
          </p:cNvCxnSpPr>
          <p:nvPr/>
        </p:nvCxnSpPr>
        <p:spPr>
          <a:xfrm>
            <a:off x="4102487" y="2057345"/>
            <a:ext cx="0" cy="299147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33" idx="4"/>
            <a:endCxn id="81" idx="0"/>
          </p:cNvCxnSpPr>
          <p:nvPr/>
        </p:nvCxnSpPr>
        <p:spPr>
          <a:xfrm>
            <a:off x="4901031" y="2067146"/>
            <a:ext cx="0" cy="28934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5" idx="4"/>
            <a:endCxn id="146" idx="0"/>
          </p:cNvCxnSpPr>
          <p:nvPr/>
        </p:nvCxnSpPr>
        <p:spPr>
          <a:xfrm>
            <a:off x="856011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45" idx="4"/>
            <a:endCxn id="180" idx="0"/>
          </p:cNvCxnSpPr>
          <p:nvPr/>
        </p:nvCxnSpPr>
        <p:spPr>
          <a:xfrm>
            <a:off x="3290310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0" idx="4"/>
            <a:endCxn id="170" idx="0"/>
          </p:cNvCxnSpPr>
          <p:nvPr/>
        </p:nvCxnSpPr>
        <p:spPr>
          <a:xfrm>
            <a:off x="4102487" y="2834266"/>
            <a:ext cx="0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1" idx="4"/>
            <a:endCxn id="172" idx="0"/>
          </p:cNvCxnSpPr>
          <p:nvPr/>
        </p:nvCxnSpPr>
        <p:spPr>
          <a:xfrm flipH="1">
            <a:off x="4898937" y="2834266"/>
            <a:ext cx="2094" cy="299499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351032" y="1465900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351032" y="30327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051423" y="235649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617124" y="313376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3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1432308" y="3133765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2240202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386360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19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4660050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23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3051423" y="3133765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15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17124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/>
              </a:rPr>
              <a:t>1</a:t>
            </a:r>
            <a:endParaRPr lang="en-US" sz="20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90" name="Straight Arrow Connector 189"/>
          <p:cNvCxnSpPr>
            <a:stCxn id="188" idx="6"/>
            <a:endCxn id="191" idx="2"/>
          </p:cNvCxnSpPr>
          <p:nvPr/>
        </p:nvCxnSpPr>
        <p:spPr>
          <a:xfrm>
            <a:off x="1094898" y="1818458"/>
            <a:ext cx="33741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>
            <a:spLocks noChangeAspect="1"/>
          </p:cNvSpPr>
          <p:nvPr/>
        </p:nvSpPr>
        <p:spPr>
          <a:xfrm>
            <a:off x="1432308" y="1579571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4572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5</a:t>
            </a:r>
          </a:p>
        </p:txBody>
      </p:sp>
      <p:cxnSp>
        <p:nvCxnSpPr>
          <p:cNvPr id="192" name="Straight Arrow Connector 191"/>
          <p:cNvCxnSpPr>
            <a:stCxn id="191" idx="6"/>
            <a:endCxn id="193" idx="2"/>
          </p:cNvCxnSpPr>
          <p:nvPr/>
        </p:nvCxnSpPr>
        <p:spPr>
          <a:xfrm flipV="1">
            <a:off x="1910082" y="1817562"/>
            <a:ext cx="330120" cy="896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>
            <a:spLocks noChangeAspect="1"/>
          </p:cNvSpPr>
          <p:nvPr/>
        </p:nvSpPr>
        <p:spPr>
          <a:xfrm>
            <a:off x="2240202" y="1578675"/>
            <a:ext cx="477774" cy="477774"/>
          </a:xfrm>
          <a:prstGeom prst="ellipse">
            <a:avLst/>
          </a:prstGeom>
          <a:solidFill>
            <a:srgbClr val="BFBFBF"/>
          </a:solidFill>
          <a:ln w="6350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9</a:t>
            </a:r>
          </a:p>
        </p:txBody>
      </p:sp>
      <p:cxnSp>
        <p:nvCxnSpPr>
          <p:cNvPr id="195" name="Straight Arrow Connector 194"/>
          <p:cNvCxnSpPr>
            <a:stCxn id="203" idx="6"/>
          </p:cNvCxnSpPr>
          <p:nvPr/>
        </p:nvCxnSpPr>
        <p:spPr>
          <a:xfrm>
            <a:off x="3529197" y="1817562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>
            <a:spLocks noChangeAspect="1"/>
          </p:cNvSpPr>
          <p:nvPr/>
        </p:nvSpPr>
        <p:spPr>
          <a:xfrm>
            <a:off x="3051423" y="1578675"/>
            <a:ext cx="477774" cy="477774"/>
          </a:xfrm>
          <a:prstGeom prst="ellipse">
            <a:avLst/>
          </a:prstGeom>
          <a:solidFill>
            <a:srgbClr val="99CC00"/>
          </a:solidFill>
          <a:ln w="635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13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38" name="Straight Arrow Connector 137"/>
          <p:cNvCxnSpPr>
            <a:stCxn id="80" idx="6"/>
            <a:endCxn id="81" idx="2"/>
          </p:cNvCxnSpPr>
          <p:nvPr/>
        </p:nvCxnSpPr>
        <p:spPr>
          <a:xfrm>
            <a:off x="4341374" y="2595379"/>
            <a:ext cx="32077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51032" y="2238131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7" name="Straight Arrow Connector 76"/>
          <p:cNvCxnSpPr>
            <a:stCxn id="146" idx="4"/>
            <a:endCxn id="102" idx="0"/>
          </p:cNvCxnSpPr>
          <p:nvPr/>
        </p:nvCxnSpPr>
        <p:spPr>
          <a:xfrm>
            <a:off x="856011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80" idx="4"/>
            <a:endCxn id="110" idx="0"/>
          </p:cNvCxnSpPr>
          <p:nvPr/>
        </p:nvCxnSpPr>
        <p:spPr>
          <a:xfrm>
            <a:off x="3290310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70" idx="4"/>
            <a:endCxn id="107" idx="0"/>
          </p:cNvCxnSpPr>
          <p:nvPr/>
        </p:nvCxnSpPr>
        <p:spPr>
          <a:xfrm>
            <a:off x="410248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72" idx="4"/>
            <a:endCxn id="108" idx="0"/>
          </p:cNvCxnSpPr>
          <p:nvPr/>
        </p:nvCxnSpPr>
        <p:spPr>
          <a:xfrm>
            <a:off x="4898937" y="3611539"/>
            <a:ext cx="0" cy="29206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51032" y="3790628"/>
            <a:ext cx="571500" cy="530915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617124" y="3903604"/>
            <a:ext cx="477774" cy="477774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+mj-lt"/>
                <a:cs typeface="Times New Roman"/>
              </a:rPr>
              <a:t>4</a:t>
            </a: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1432308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+mj-lt"/>
              </a:rPr>
              <a:t>8</a:t>
            </a:r>
          </a:p>
        </p:txBody>
      </p:sp>
      <p:cxnSp>
        <p:nvCxnSpPr>
          <p:cNvPr id="104" name="Straight Arrow Connector 103"/>
          <p:cNvCxnSpPr>
            <a:stCxn id="103" idx="6"/>
            <a:endCxn id="105" idx="2"/>
          </p:cNvCxnSpPr>
          <p:nvPr/>
        </p:nvCxnSpPr>
        <p:spPr>
          <a:xfrm>
            <a:off x="1910082" y="4142491"/>
            <a:ext cx="330120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>
            <a:spLocks noChangeAspect="1"/>
          </p:cNvSpPr>
          <p:nvPr/>
        </p:nvSpPr>
        <p:spPr>
          <a:xfrm>
            <a:off x="2240202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12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06" name="Straight Arrow Connector 105"/>
          <p:cNvCxnSpPr>
            <a:stCxn id="110" idx="6"/>
            <a:endCxn id="107" idx="2"/>
          </p:cNvCxnSpPr>
          <p:nvPr/>
        </p:nvCxnSpPr>
        <p:spPr>
          <a:xfrm>
            <a:off x="3529197" y="4142491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>
            <a:spLocks noChangeAspect="1"/>
          </p:cNvSpPr>
          <p:nvPr/>
        </p:nvSpPr>
        <p:spPr>
          <a:xfrm>
            <a:off x="386360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4660050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24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3051423" y="3903604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16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12" name="Straight Arrow Connector 111"/>
          <p:cNvCxnSpPr>
            <a:stCxn id="105" idx="6"/>
            <a:endCxn id="110" idx="2"/>
          </p:cNvCxnSpPr>
          <p:nvPr/>
        </p:nvCxnSpPr>
        <p:spPr>
          <a:xfrm>
            <a:off x="2717976" y="4142491"/>
            <a:ext cx="333447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7" idx="6"/>
            <a:endCxn id="108" idx="2"/>
          </p:cNvCxnSpPr>
          <p:nvPr/>
        </p:nvCxnSpPr>
        <p:spPr>
          <a:xfrm>
            <a:off x="4341374" y="4142491"/>
            <a:ext cx="318676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60743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0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18260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1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083821" y="1068477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2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37375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3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49552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4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548096" y="1077346"/>
            <a:ext cx="731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/>
                <a:cs typeface="Calibri"/>
              </a:rPr>
              <a:t>i</a:t>
            </a:r>
            <a:r>
              <a:rPr lang="en-US" sz="2200" baseline="-25000" dirty="0" smtClean="0">
                <a:latin typeface="Calibri"/>
                <a:cs typeface="Calibri"/>
              </a:rPr>
              <a:t>5</a:t>
            </a:r>
            <a:endParaRPr lang="en-US" sz="2200" baseline="-25000" dirty="0">
              <a:latin typeface="Calibri"/>
              <a:cs typeface="Calibri"/>
            </a:endParaRPr>
          </a:p>
        </p:txBody>
      </p:sp>
      <p:sp>
        <p:nvSpPr>
          <p:cNvPr id="124" name="Title 1"/>
          <p:cNvSpPr>
            <a:spLocks noGrp="1"/>
          </p:cNvSpPr>
          <p:nvPr>
            <p:ph type="title"/>
          </p:nvPr>
        </p:nvSpPr>
        <p:spPr>
          <a:xfrm>
            <a:off x="0" y="25368"/>
            <a:ext cx="9144000" cy="1143000"/>
          </a:xfrm>
        </p:spPr>
        <p:txBody>
          <a:bodyPr>
            <a:normAutofit/>
          </a:bodyPr>
          <a:lstStyle/>
          <a:p>
            <a:r>
              <a:rPr lang="en-US" sz="4900" b="1" dirty="0" smtClean="0">
                <a:solidFill>
                  <a:schemeClr val="accent5">
                    <a:lumMod val="75000"/>
                  </a:schemeClr>
                </a:solidFill>
              </a:rPr>
              <a:t>Lazy Enabling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66" name="Straight Arrow Connector 365"/>
          <p:cNvCxnSpPr>
            <a:stCxn id="133" idx="6"/>
          </p:cNvCxnSpPr>
          <p:nvPr/>
        </p:nvCxnSpPr>
        <p:spPr>
          <a:xfrm flipV="1">
            <a:off x="5139918" y="1816024"/>
            <a:ext cx="339888" cy="12235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>
            <a:stCxn id="81" idx="6"/>
          </p:cNvCxnSpPr>
          <p:nvPr/>
        </p:nvCxnSpPr>
        <p:spPr>
          <a:xfrm flipV="1">
            <a:off x="5139918" y="2593841"/>
            <a:ext cx="336042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Arrow Connector 367"/>
          <p:cNvCxnSpPr>
            <a:stCxn id="108" idx="6"/>
          </p:cNvCxnSpPr>
          <p:nvPr/>
        </p:nvCxnSpPr>
        <p:spPr>
          <a:xfrm flipV="1">
            <a:off x="5137824" y="4140953"/>
            <a:ext cx="380601" cy="1538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45" idx="6"/>
            <a:endCxn id="80" idx="2"/>
          </p:cNvCxnSpPr>
          <p:nvPr/>
        </p:nvCxnSpPr>
        <p:spPr>
          <a:xfrm>
            <a:off x="3529197" y="2595379"/>
            <a:ext cx="334403" cy="0"/>
          </a:xfrm>
          <a:prstGeom prst="straightConnector1">
            <a:avLst/>
          </a:prstGeom>
          <a:ln w="50800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>
            <a:spLocks noChangeAspect="1"/>
          </p:cNvSpPr>
          <p:nvPr/>
        </p:nvSpPr>
        <p:spPr>
          <a:xfrm>
            <a:off x="3863600" y="1579571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17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4662144" y="1589372"/>
            <a:ext cx="477774" cy="477774"/>
          </a:xfrm>
          <a:prstGeom prst="ellipse">
            <a:avLst/>
          </a:prstGeom>
          <a:solidFill>
            <a:srgbClr val="FFFFCC"/>
          </a:solidFill>
          <a:ln w="635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21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3" name="Oval 4"/>
          <p:cNvSpPr>
            <a:spLocks noChangeAspect="1" noChangeArrowheads="1"/>
          </p:cNvSpPr>
          <p:nvPr/>
        </p:nvSpPr>
        <p:spPr bwMode="auto">
          <a:xfrm>
            <a:off x="1299676" y="5047511"/>
            <a:ext cx="548640" cy="548640"/>
          </a:xfrm>
          <a:prstGeom prst="ellipse">
            <a:avLst/>
          </a:prstGeom>
          <a:solidFill>
            <a:srgbClr val="FF99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09" name="Oval 10"/>
          <p:cNvSpPr>
            <a:spLocks noChangeAspect="1" noChangeArrowheads="1"/>
          </p:cNvSpPr>
          <p:nvPr/>
        </p:nvSpPr>
        <p:spPr bwMode="auto">
          <a:xfrm>
            <a:off x="2540517" y="5047511"/>
            <a:ext cx="548640" cy="548640"/>
          </a:xfrm>
          <a:prstGeom prst="ellipse">
            <a:avLst/>
          </a:prstGeom>
          <a:solidFill>
            <a:srgbClr val="99CC00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922532" y="2101880"/>
            <a:ext cx="30938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</a:rPr>
              <a:t>Idea: </a:t>
            </a:r>
            <a:br>
              <a:rPr lang="en-US" sz="2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/>
              <a:t>Be </a:t>
            </a:r>
            <a:r>
              <a:rPr lang="en-US" sz="2000" b="1" i="1" dirty="0" smtClean="0">
                <a:solidFill>
                  <a:srgbClr val="FF0000"/>
                </a:solidFill>
              </a:rPr>
              <a:t>really really lazy </a:t>
            </a:r>
            <a:r>
              <a:rPr lang="en-US" sz="2000" dirty="0" smtClean="0"/>
              <a:t>about the </a:t>
            </a:r>
            <a:r>
              <a:rPr lang="en-US" sz="2000" b="1" dirty="0" smtClean="0">
                <a:solidFill>
                  <a:srgbClr val="FF0000"/>
                </a:solidFill>
              </a:rPr>
              <a:t>check-right </a:t>
            </a:r>
            <a:r>
              <a:rPr lang="en-US" sz="2000" dirty="0" smtClean="0"/>
              <a:t>operation.</a:t>
            </a:r>
            <a:endParaRPr lang="en-US" sz="2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891374" y="6055483"/>
            <a:ext cx="7871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Lazy enabling is in accordance with the </a:t>
            </a:r>
            <a:r>
              <a:rPr lang="en-US" sz="2200" b="1" i="1" dirty="0">
                <a:solidFill>
                  <a:srgbClr val="FF0000"/>
                </a:solidFill>
              </a:rPr>
              <a:t>work-first </a:t>
            </a:r>
            <a:r>
              <a:rPr lang="en-US" sz="2200" b="1" i="1" dirty="0" smtClean="0">
                <a:solidFill>
                  <a:srgbClr val="FF0000"/>
                </a:solidFill>
              </a:rPr>
              <a:t>principle </a:t>
            </a:r>
            <a:r>
              <a:rPr lang="en-US" sz="2000" b="1" i="1" dirty="0" smtClean="0">
                <a:solidFill>
                  <a:srgbClr val="FF0000"/>
                </a:solidFill>
              </a:rPr>
              <a:t>[FLR98]</a:t>
            </a:r>
            <a:r>
              <a:rPr lang="en-US" sz="2200" dirty="0" smtClean="0"/>
              <a:t>. </a:t>
            </a:r>
            <a:endParaRPr lang="en-US" sz="2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5139918" y="4581845"/>
            <a:ext cx="37772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Punt the responsibility of checking right onto a thief stealing or until the </a:t>
            </a:r>
            <a:r>
              <a:rPr lang="en-US" sz="2000" dirty="0" smtClean="0"/>
              <a:t>worker runs out of nodes to execute in its iteration.</a:t>
            </a:r>
            <a:endParaRPr lang="en-US" sz="2000" dirty="0"/>
          </a:p>
        </p:txBody>
      </p:sp>
      <p:sp>
        <p:nvSpPr>
          <p:cNvPr id="134" name="Oval 10"/>
          <p:cNvSpPr>
            <a:spLocks noChangeAspect="1" noChangeArrowheads="1"/>
          </p:cNvSpPr>
          <p:nvPr/>
        </p:nvSpPr>
        <p:spPr bwMode="auto">
          <a:xfrm>
            <a:off x="3762908" y="5047511"/>
            <a:ext cx="548640" cy="548640"/>
          </a:xfrm>
          <a:prstGeom prst="ellipse">
            <a:avLst/>
          </a:prstGeom>
          <a:solidFill>
            <a:srgbClr val="8EB4E3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136" name="AutoShape 24"/>
          <p:cNvSpPr>
            <a:spLocks noChangeArrowheads="1"/>
          </p:cNvSpPr>
          <p:nvPr/>
        </p:nvSpPr>
        <p:spPr bwMode="auto">
          <a:xfrm>
            <a:off x="4018338" y="4581845"/>
            <a:ext cx="845293" cy="310694"/>
          </a:xfrm>
          <a:prstGeom prst="wedgeRoundRectCallout">
            <a:avLst>
              <a:gd name="adj1" fmla="val -27218"/>
              <a:gd name="adj2" fmla="val 92266"/>
              <a:gd name="adj3" fmla="val 16667"/>
            </a:avLst>
          </a:prstGeom>
          <a:solidFill>
            <a:srgbClr val="FFFF89"/>
          </a:solidFill>
          <a:ln w="6477">
            <a:noFill/>
            <a:miter lim="800000"/>
            <a:headEnd/>
            <a:tailEnd/>
          </a:ln>
        </p:spPr>
        <p:txBody>
          <a:bodyPr wrap="none" lIns="90000" tIns="0" rIns="90000" bIns="46800" anchor="ctr" anchorCtr="1"/>
          <a:lstStyle/>
          <a:p>
            <a:pPr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Steal!</a:t>
            </a:r>
            <a:endParaRPr lang="en-GB" b="1" dirty="0">
              <a:solidFill>
                <a:srgbClr val="262673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AutoShape 24"/>
          <p:cNvSpPr>
            <a:spLocks noChangeArrowheads="1"/>
          </p:cNvSpPr>
          <p:nvPr/>
        </p:nvSpPr>
        <p:spPr bwMode="auto">
          <a:xfrm>
            <a:off x="485850" y="4581845"/>
            <a:ext cx="1019388" cy="290629"/>
          </a:xfrm>
          <a:prstGeom prst="wedgeRoundRectCallout">
            <a:avLst>
              <a:gd name="adj1" fmla="val 46595"/>
              <a:gd name="adj2" fmla="val 100884"/>
              <a:gd name="adj3" fmla="val 16667"/>
            </a:avLst>
          </a:prstGeom>
          <a:solidFill>
            <a:srgbClr val="FFFF89"/>
          </a:solidFill>
          <a:ln w="6477">
            <a:noFill/>
            <a:miter lim="800000"/>
            <a:headEnd/>
            <a:tailEnd/>
          </a:ln>
        </p:spPr>
        <p:txBody>
          <a:bodyPr wrap="none" lIns="90000" tIns="0" rIns="90000" bIns="46800" anchor="ctr" anchorCtr="1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check i</a:t>
            </a:r>
            <a:r>
              <a:rPr lang="en-GB" b="1" baseline="-25000" dirty="0" smtClean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b="1" dirty="0" smtClean="0">
                <a:solidFill>
                  <a:srgbClr val="26267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?</a:t>
            </a:r>
            <a:endParaRPr lang="en-GB" b="1" dirty="0">
              <a:solidFill>
                <a:srgbClr val="262673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2240202" y="2356492"/>
            <a:ext cx="477774" cy="477774"/>
          </a:xfrm>
          <a:prstGeom prst="ellipse">
            <a:avLst/>
          </a:prstGeom>
          <a:solidFill>
            <a:srgbClr val="FF9900"/>
          </a:solidFill>
          <a:ln w="635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rtlCol="0" anchor="ctr" anchorCtr="1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187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B4E3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  <p:bldP spid="134" grpId="0" animBg="1"/>
      <p:bldP spid="136" grpId="0" animBg="1"/>
      <p:bldP spid="136" grpId="1" animBg="1"/>
      <p:bldP spid="143" grpId="0" animBg="1"/>
      <p:bldP spid="143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PIPER's Guarantees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32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87272" y="4021512"/>
            <a:ext cx="8099528" cy="2419124"/>
          </a:xfrm>
        </p:spPr>
        <p:txBody>
          <a:bodyPr wrap="square">
            <a:spAutoFit/>
          </a:bodyPr>
          <a:lstStyle/>
          <a:p>
            <a:pPr>
              <a:buClr>
                <a:schemeClr val="accent3"/>
              </a:buClr>
              <a:buFont typeface="Wingdings" charset="2"/>
              <a:buChar char="§"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Time bound:  </a:t>
            </a:r>
            <a:b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i="1" dirty="0" smtClean="0">
                <a:solidFill>
                  <a:srgbClr val="800080"/>
                </a:solidFill>
              </a:rPr>
              <a:t>T</a:t>
            </a:r>
            <a:r>
              <a:rPr lang="en-US" sz="2800" i="1" baseline="-25000" dirty="0" smtClean="0">
                <a:solidFill>
                  <a:srgbClr val="800080"/>
                </a:solidFill>
              </a:rPr>
              <a:t>P</a:t>
            </a:r>
            <a:r>
              <a:rPr lang="en-US" sz="2800" i="1" dirty="0" smtClean="0">
                <a:solidFill>
                  <a:srgbClr val="800080"/>
                </a:solidFill>
              </a:rPr>
              <a:t> </a:t>
            </a:r>
            <a:r>
              <a:rPr lang="en-US" sz="2800" dirty="0" smtClean="0">
                <a:solidFill>
                  <a:srgbClr val="800080"/>
                </a:solidFill>
              </a:rPr>
              <a:t>≤</a:t>
            </a:r>
            <a:r>
              <a:rPr lang="en-US" sz="2800" i="1" dirty="0" smtClean="0">
                <a:solidFill>
                  <a:srgbClr val="800080"/>
                </a:solidFill>
              </a:rPr>
              <a:t> T</a:t>
            </a:r>
            <a:r>
              <a:rPr lang="en-US" sz="2800" i="1" baseline="-25000" dirty="0" smtClean="0">
                <a:solidFill>
                  <a:srgbClr val="800080"/>
                </a:solidFill>
              </a:rPr>
              <a:t>1</a:t>
            </a:r>
            <a:r>
              <a:rPr lang="en-US" sz="2800" baseline="-25000" dirty="0" smtClean="0">
                <a:solidFill>
                  <a:srgbClr val="800080"/>
                </a:solidFill>
              </a:rPr>
              <a:t> </a:t>
            </a:r>
            <a:r>
              <a:rPr lang="en-US" sz="2800" dirty="0" smtClean="0">
                <a:solidFill>
                  <a:srgbClr val="800080"/>
                </a:solidFill>
              </a:rPr>
              <a:t>/ </a:t>
            </a:r>
            <a:r>
              <a:rPr lang="en-US" sz="2800" i="1" dirty="0" smtClean="0">
                <a:solidFill>
                  <a:srgbClr val="800080"/>
                </a:solidFill>
              </a:rPr>
              <a:t>P</a:t>
            </a:r>
            <a:r>
              <a:rPr lang="en-US" sz="2800" dirty="0" smtClean="0">
                <a:solidFill>
                  <a:srgbClr val="800080"/>
                </a:solidFill>
              </a:rPr>
              <a:t> + O(</a:t>
            </a:r>
            <a:r>
              <a:rPr lang="en-US" sz="2800" i="1" dirty="0" smtClean="0">
                <a:solidFill>
                  <a:srgbClr val="800080"/>
                </a:solidFill>
              </a:rPr>
              <a:t>T</a:t>
            </a:r>
            <a:r>
              <a:rPr lang="en-US" sz="2800" i="1" baseline="-25000" dirty="0" smtClean="0">
                <a:solidFill>
                  <a:srgbClr val="800080"/>
                </a:solidFill>
              </a:rPr>
              <a:t>∞</a:t>
            </a:r>
            <a:r>
              <a:rPr lang="en-US" sz="2800" dirty="0" smtClean="0">
                <a:solidFill>
                  <a:srgbClr val="800080"/>
                </a:solidFill>
              </a:rPr>
              <a:t> + </a:t>
            </a:r>
            <a:r>
              <a:rPr lang="en-US" sz="2800" dirty="0" err="1" smtClean="0">
                <a:solidFill>
                  <a:srgbClr val="800080"/>
                </a:solidFill>
              </a:rPr>
              <a:t>lg</a:t>
            </a:r>
            <a:r>
              <a:rPr lang="en-US" sz="2800" baseline="-25000" dirty="0" smtClean="0">
                <a:solidFill>
                  <a:srgbClr val="800080"/>
                </a:solidFill>
              </a:rPr>
              <a:t> </a:t>
            </a:r>
            <a:r>
              <a:rPr lang="en-US" sz="2800" i="1" dirty="0" smtClean="0">
                <a:solidFill>
                  <a:srgbClr val="800080"/>
                </a:solidFill>
              </a:rPr>
              <a:t>P</a:t>
            </a:r>
            <a:r>
              <a:rPr lang="en-US" sz="2800" dirty="0" smtClean="0">
                <a:solidFill>
                  <a:srgbClr val="800080"/>
                </a:solidFill>
              </a:rPr>
              <a:t>)</a:t>
            </a:r>
            <a:r>
              <a:rPr lang="en-US" sz="2800" i="1" dirty="0" smtClean="0">
                <a:solidFill>
                  <a:srgbClr val="800080"/>
                </a:solidFill>
              </a:rPr>
              <a:t> </a:t>
            </a:r>
            <a:r>
              <a:rPr lang="en-US" sz="2800" dirty="0" smtClean="0"/>
              <a:t>expected time</a:t>
            </a:r>
            <a:endParaRPr lang="en-US" sz="2800" i="1" dirty="0" smtClean="0">
              <a:solidFill>
                <a:srgbClr val="800080"/>
              </a:solidFill>
            </a:endParaRPr>
          </a:p>
          <a:p>
            <a:pPr>
              <a:buClr>
                <a:schemeClr val="accent3"/>
              </a:buClr>
              <a:buNone/>
            </a:pP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en-GB" sz="2800" dirty="0" err="1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</a:t>
            </a:r>
            <a:r>
              <a:rPr lang="en-GB" sz="2800" dirty="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GB" sz="2800" b="1" i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linear speedup </a:t>
            </a:r>
            <a:r>
              <a:rPr lang="en-GB" sz="2800" dirty="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when</a:t>
            </a:r>
            <a:r>
              <a:rPr lang="en-GB" sz="2800" dirty="0" smtClean="0">
                <a:solidFill>
                  <a:srgbClr val="008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GB" sz="2800" i="1" dirty="0" smtClean="0">
                <a:solidFill>
                  <a:srgbClr val="80008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P </a:t>
            </a:r>
            <a:r>
              <a:rPr lang="en-US" sz="2800" dirty="0" smtClean="0">
                <a:solidFill>
                  <a:srgbClr val="800080"/>
                </a:solidFill>
                <a:latin typeface="Lucida Sans Unicode"/>
                <a:cs typeface="Lucida Sans Unicode"/>
              </a:rPr>
              <a:t>≪</a:t>
            </a:r>
            <a:r>
              <a:rPr lang="en-US" sz="2800" dirty="0" smtClean="0">
                <a:solidFill>
                  <a:srgbClr val="800080"/>
                </a:solidFill>
              </a:rPr>
              <a:t> </a:t>
            </a:r>
            <a:r>
              <a:rPr lang="en-US" sz="28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800" i="1" baseline="-25000" dirty="0" smtClean="0">
                <a:solidFill>
                  <a:srgbClr val="800080"/>
                </a:solidFill>
                <a:sym typeface="Times New Roman" pitchFamily="18" charset="0"/>
              </a:rPr>
              <a:t>1</a:t>
            </a:r>
            <a:r>
              <a:rPr lang="en-US" sz="2800" baseline="-25000" dirty="0" smtClean="0">
                <a:solidFill>
                  <a:srgbClr val="800080"/>
                </a:solidFill>
                <a:sym typeface="Times New Roman" pitchFamily="18" charset="0"/>
              </a:rPr>
              <a:t> </a:t>
            </a:r>
            <a:r>
              <a:rPr lang="en-US" sz="2800" dirty="0" smtClean="0">
                <a:solidFill>
                  <a:srgbClr val="800080"/>
                </a:solidFill>
                <a:sym typeface="Times New Roman" pitchFamily="18" charset="0"/>
              </a:rPr>
              <a:t>/ </a:t>
            </a:r>
            <a:r>
              <a:rPr lang="en-US" sz="28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800" i="1" baseline="-25000" dirty="0" smtClean="0">
                <a:solidFill>
                  <a:srgbClr val="800080"/>
                </a:solidFill>
              </a:rPr>
              <a:t>∞ </a:t>
            </a:r>
            <a:endParaRPr lang="en-US" sz="2800" i="1" dirty="0" smtClean="0">
              <a:solidFill>
                <a:srgbClr val="800080"/>
              </a:solidFill>
            </a:endParaRPr>
          </a:p>
          <a:p>
            <a:pPr>
              <a:buClr>
                <a:schemeClr val="accent3"/>
              </a:buClr>
              <a:buFont typeface="Wingdings" charset="2"/>
              <a:buChar char="§"/>
            </a:pPr>
            <a:r>
              <a:rPr lang="en-US" sz="2800" b="1" dirty="0" smtClean="0">
                <a:solidFill>
                  <a:srgbClr val="31859C"/>
                </a:solidFill>
              </a:rPr>
              <a:t>Space bound: </a:t>
            </a:r>
            <a:r>
              <a:rPr lang="en-US" sz="2800" b="1" dirty="0">
                <a:solidFill>
                  <a:srgbClr val="31859C"/>
                </a:solidFill>
              </a:rPr>
              <a:t> </a:t>
            </a:r>
            <a:r>
              <a:rPr lang="en-US" sz="2800" b="1" dirty="0" smtClean="0">
                <a:solidFill>
                  <a:srgbClr val="31859C"/>
                </a:solidFill>
              </a:rPr>
              <a:t/>
            </a:r>
            <a:br>
              <a:rPr lang="en-US" sz="2800" b="1" dirty="0" smtClean="0">
                <a:solidFill>
                  <a:srgbClr val="31859C"/>
                </a:solidFill>
              </a:rPr>
            </a:br>
            <a:r>
              <a:rPr lang="en-US" sz="2800" i="1" dirty="0" smtClean="0">
                <a:solidFill>
                  <a:srgbClr val="800080"/>
                </a:solidFill>
              </a:rPr>
              <a:t>S</a:t>
            </a:r>
            <a:r>
              <a:rPr lang="en-US" sz="2800" i="1" baseline="-25000" dirty="0" smtClean="0">
                <a:solidFill>
                  <a:srgbClr val="800080"/>
                </a:solidFill>
              </a:rPr>
              <a:t>P</a:t>
            </a:r>
            <a:r>
              <a:rPr lang="en-US" sz="2800" dirty="0" smtClean="0">
                <a:solidFill>
                  <a:srgbClr val="800080"/>
                </a:solidFill>
              </a:rPr>
              <a:t> ≤ </a:t>
            </a:r>
            <a:r>
              <a:rPr lang="en-US" sz="2800" i="1" dirty="0" smtClean="0">
                <a:solidFill>
                  <a:srgbClr val="800080"/>
                </a:solidFill>
              </a:rPr>
              <a:t>P</a:t>
            </a:r>
            <a:r>
              <a:rPr lang="en-US" sz="2800" dirty="0" smtClean="0">
                <a:solidFill>
                  <a:srgbClr val="800080"/>
                </a:solidFill>
              </a:rPr>
              <a:t>(</a:t>
            </a:r>
            <a:r>
              <a:rPr lang="en-US" sz="2800" i="1" dirty="0" smtClean="0">
                <a:solidFill>
                  <a:srgbClr val="800080"/>
                </a:solidFill>
              </a:rPr>
              <a:t>S</a:t>
            </a:r>
            <a:r>
              <a:rPr lang="en-US" sz="2800" i="1" baseline="-25000" dirty="0" smtClean="0">
                <a:solidFill>
                  <a:srgbClr val="800080"/>
                </a:solidFill>
              </a:rPr>
              <a:t>1</a:t>
            </a:r>
            <a:r>
              <a:rPr lang="en-US" sz="2800" dirty="0" smtClean="0">
                <a:solidFill>
                  <a:srgbClr val="800080"/>
                </a:solidFill>
              </a:rPr>
              <a:t> + </a:t>
            </a:r>
            <a:r>
              <a:rPr lang="en-US" sz="2800" i="1" dirty="0" err="1" smtClean="0">
                <a:solidFill>
                  <a:srgbClr val="FF0000"/>
                </a:solidFill>
              </a:rPr>
              <a:t>fDK</a:t>
            </a:r>
            <a:r>
              <a:rPr lang="en-US" sz="2800" dirty="0" smtClean="0">
                <a:solidFill>
                  <a:srgbClr val="800080"/>
                </a:solidFill>
              </a:rPr>
              <a:t>)</a:t>
            </a:r>
            <a:endParaRPr lang="en-US" sz="28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87272" y="1251287"/>
            <a:ext cx="8099528" cy="2699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i="1" dirty="0" smtClean="0">
                <a:solidFill>
                  <a:schemeClr val="accent5">
                    <a:lumMod val="75000"/>
                  </a:schemeClr>
                </a:solidFill>
              </a:rPr>
              <a:t>Definition.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600" i="1" baseline="-25000" dirty="0" smtClean="0">
                <a:solidFill>
                  <a:srgbClr val="800080"/>
                </a:solidFill>
                <a:sym typeface="Times New Roman" pitchFamily="18" charset="0"/>
              </a:rPr>
              <a:t>P</a:t>
            </a: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 </a:t>
            </a:r>
            <a:r>
              <a:rPr lang="en-US" sz="2600" dirty="0" smtClean="0">
                <a:sym typeface="Times New Roman" pitchFamily="18" charset="0"/>
              </a:rPr>
              <a:t>— execution time </a:t>
            </a:r>
            <a: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  <a:t>on</a:t>
            </a:r>
            <a:r>
              <a:rPr lang="en-US" sz="2600" dirty="0" smtClean="0">
                <a:solidFill>
                  <a:srgbClr val="008000"/>
                </a:solidFill>
                <a:sym typeface="Times New Roman" pitchFamily="18" charset="0"/>
              </a:rPr>
              <a:t> </a:t>
            </a: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P</a:t>
            </a:r>
            <a:r>
              <a:rPr lang="en-US" sz="2600" dirty="0" smtClean="0">
                <a:solidFill>
                  <a:srgbClr val="008000"/>
                </a:solidFill>
                <a:sym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  <a:t>processors</a:t>
            </a:r>
          </a:p>
          <a:p>
            <a:pPr algn="ctr">
              <a:lnSpc>
                <a:spcPct val="90000"/>
              </a:lnSpc>
            </a:pP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600" i="1" baseline="-25000" dirty="0" smtClean="0">
                <a:solidFill>
                  <a:srgbClr val="800080"/>
                </a:solidFill>
              </a:rPr>
              <a:t>1</a:t>
            </a:r>
            <a:r>
              <a:rPr lang="en-US" sz="2600" dirty="0" smtClean="0">
                <a:solidFill>
                  <a:srgbClr val="008000"/>
                </a:solidFill>
                <a:sym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  <a:t>— </a:t>
            </a:r>
            <a:r>
              <a:rPr lang="en-US" sz="2600" dirty="0" smtClean="0">
                <a:sym typeface="Times New Roman" pitchFamily="18" charset="0"/>
              </a:rPr>
              <a:t>work</a:t>
            </a:r>
            <a:r>
              <a:rPr lang="en-US" sz="2600" b="1" i="1" dirty="0" smtClean="0">
                <a:solidFill>
                  <a:srgbClr val="0000EC"/>
                </a:solidFill>
                <a:sym typeface="Times New Roman" pitchFamily="18" charset="0"/>
              </a:rPr>
              <a:t>      </a:t>
            </a:r>
            <a:r>
              <a:rPr lang="en-US" sz="2600" b="1" i="1" dirty="0" smtClean="0">
                <a:solidFill>
                  <a:srgbClr val="800080"/>
                </a:solidFill>
                <a:sym typeface="Times New Roman" pitchFamily="18" charset="0"/>
              </a:rPr>
              <a:t> </a:t>
            </a: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600" i="1" baseline="-25000" dirty="0" smtClean="0">
                <a:solidFill>
                  <a:srgbClr val="800080"/>
                </a:solidFill>
              </a:rPr>
              <a:t>∞</a:t>
            </a:r>
            <a:r>
              <a:rPr lang="en-US" sz="2600" i="1" dirty="0" smtClean="0">
                <a:solidFill>
                  <a:srgbClr val="80008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  <a:t>— </a:t>
            </a:r>
            <a:r>
              <a:rPr lang="en-US" sz="2600" b="1" i="1" dirty="0" smtClean="0">
                <a:solidFill>
                  <a:srgbClr val="FF0000"/>
                </a:solidFill>
                <a:sym typeface="Times New Roman" pitchFamily="18" charset="0"/>
              </a:rPr>
              <a:t>span of the throttled dag</a:t>
            </a:r>
            <a: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  <a:t/>
            </a:r>
            <a:b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600" i="1" baseline="-25000" dirty="0" smtClean="0">
                <a:solidFill>
                  <a:srgbClr val="800080"/>
                </a:solidFill>
              </a:rPr>
              <a:t>1</a:t>
            </a:r>
            <a:r>
              <a:rPr lang="en-US" sz="2600" baseline="-25000" dirty="0" smtClean="0">
                <a:solidFill>
                  <a:srgbClr val="800080"/>
                </a:solidFill>
              </a:rPr>
              <a:t> </a:t>
            </a:r>
            <a:r>
              <a:rPr lang="en-US" sz="2600" dirty="0" smtClean="0">
                <a:solidFill>
                  <a:srgbClr val="800080"/>
                </a:solidFill>
              </a:rPr>
              <a:t>/ </a:t>
            </a: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600" i="1" baseline="-25000" dirty="0" smtClean="0">
                <a:solidFill>
                  <a:srgbClr val="800080"/>
                </a:solidFill>
              </a:rPr>
              <a:t>∞</a:t>
            </a:r>
            <a:r>
              <a:rPr lang="en-US" sz="2600" baseline="-25000" dirty="0" smtClean="0">
                <a:solidFill>
                  <a:srgbClr val="008000"/>
                </a:solidFill>
              </a:rPr>
              <a:t> </a:t>
            </a:r>
            <a:r>
              <a:rPr lang="en-US" sz="2600" baseline="-25000" dirty="0" smtClean="0">
                <a:solidFill>
                  <a:srgbClr val="008000"/>
                </a:solidFill>
                <a:sym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  <a:t>— </a:t>
            </a:r>
            <a:r>
              <a:rPr lang="en-US" sz="2600" dirty="0" smtClean="0">
                <a:sym typeface="Times New Roman" pitchFamily="18" charset="0"/>
              </a:rPr>
              <a:t>parallelism</a:t>
            </a:r>
          </a:p>
          <a:p>
            <a:pPr algn="ctr"/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S</a:t>
            </a:r>
            <a:r>
              <a:rPr lang="en-US" sz="2600" i="1" baseline="-25000" dirty="0" smtClean="0">
                <a:solidFill>
                  <a:srgbClr val="800080"/>
                </a:solidFill>
                <a:sym typeface="Times New Roman" pitchFamily="18" charset="0"/>
              </a:rPr>
              <a:t>P</a:t>
            </a: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  <a:t>— stack space on </a:t>
            </a: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  <a:t> processors</a:t>
            </a:r>
            <a:r>
              <a:rPr lang="en-US" sz="2600" dirty="0">
                <a:solidFill>
                  <a:srgbClr val="0000EC"/>
                </a:solidFill>
                <a:sym typeface="Times New Roman" pitchFamily="18" charset="0"/>
              </a:rPr>
              <a:t/>
            </a:r>
            <a:br>
              <a:rPr lang="en-US" sz="2600" dirty="0">
                <a:solidFill>
                  <a:srgbClr val="0000EC"/>
                </a:solidFill>
                <a:sym typeface="Times New Roman" pitchFamily="18" charset="0"/>
              </a:rPr>
            </a:b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S</a:t>
            </a:r>
            <a:r>
              <a:rPr lang="en-US" sz="2600" i="1" baseline="-25000" dirty="0" smtClean="0">
                <a:solidFill>
                  <a:srgbClr val="800080"/>
                </a:solidFill>
                <a:sym typeface="Times New Roman" pitchFamily="18" charset="0"/>
              </a:rPr>
              <a:t>1</a:t>
            </a: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  <a:t>— stack space of a serial execution    </a:t>
            </a:r>
          </a:p>
          <a:p>
            <a:pPr algn="ctr">
              <a:lnSpc>
                <a:spcPct val="90000"/>
              </a:lnSpc>
            </a:pP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K</a:t>
            </a:r>
            <a:r>
              <a:rPr lang="en-US" sz="2600" i="1" dirty="0" smtClean="0">
                <a:solidFill>
                  <a:srgbClr val="000000"/>
                </a:solidFill>
                <a:sym typeface="Times New Roman" pitchFamily="18" charset="0"/>
              </a:rPr>
              <a:t> — </a:t>
            </a:r>
            <a:r>
              <a:rPr lang="en-US" sz="2600" dirty="0" smtClean="0">
                <a:sym typeface="Times New Roman" pitchFamily="18" charset="0"/>
              </a:rPr>
              <a:t>throttling limit</a:t>
            </a:r>
            <a:r>
              <a:rPr lang="en-US" sz="2600" b="1" i="1" dirty="0" smtClean="0">
                <a:solidFill>
                  <a:srgbClr val="FF0000"/>
                </a:solidFill>
                <a:sym typeface="Times New Roman" pitchFamily="18" charset="0"/>
              </a:rPr>
              <a:t>        </a:t>
            </a: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f </a:t>
            </a:r>
            <a: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  <a:t>— </a:t>
            </a:r>
            <a:r>
              <a:rPr lang="en-US" sz="2600" dirty="0" smtClean="0">
                <a:sym typeface="Times New Roman" pitchFamily="18" charset="0"/>
              </a:rPr>
              <a:t>maximum frame size</a:t>
            </a:r>
          </a:p>
          <a:p>
            <a:pPr algn="ctr">
              <a:lnSpc>
                <a:spcPct val="90000"/>
              </a:lnSpc>
            </a:pPr>
            <a:r>
              <a:rPr lang="en-US" sz="2600" i="1" dirty="0" smtClean="0">
                <a:solidFill>
                  <a:srgbClr val="800080"/>
                </a:solidFill>
                <a:sym typeface="Times New Roman" pitchFamily="18" charset="0"/>
              </a:rPr>
              <a:t>D </a:t>
            </a:r>
            <a:r>
              <a:rPr lang="en-US" sz="2600" dirty="0">
                <a:solidFill>
                  <a:srgbClr val="000000"/>
                </a:solidFill>
                <a:sym typeface="Times New Roman" pitchFamily="18" charset="0"/>
              </a:rPr>
              <a:t>— </a:t>
            </a:r>
            <a:r>
              <a:rPr lang="en-US" sz="2600" dirty="0" smtClean="0">
                <a:solidFill>
                  <a:srgbClr val="000000"/>
                </a:solidFill>
                <a:sym typeface="Times New Roman" pitchFamily="18" charset="0"/>
              </a:rPr>
              <a:t>depth of nested pipelines</a:t>
            </a:r>
          </a:p>
        </p:txBody>
      </p:sp>
    </p:spTree>
    <p:extLst>
      <p:ext uri="{BB962C8B-B14F-4D97-AF65-F5344CB8AC3E}">
        <p14:creationId xmlns:p14="http://schemas.microsoft.com/office/powerpoint/2010/main" val="28791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31859C"/>
                </a:solidFill>
              </a:rPr>
              <a:t>Outline</a:t>
            </a:r>
            <a:endParaRPr lang="en-US" b="1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674" y="1508474"/>
            <a:ext cx="6812872" cy="3841052"/>
          </a:xfrm>
        </p:spPr>
        <p:txBody>
          <a:bodyPr wrap="square">
            <a:spAutoFit/>
          </a:bodyPr>
          <a:lstStyle/>
          <a:p>
            <a:pPr marL="574675" indent="-574675">
              <a:lnSpc>
                <a:spcPct val="12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A6A6A6"/>
                </a:solidFill>
              </a:rPr>
              <a:t>On-the-Fly Pipeline Parallelism </a:t>
            </a:r>
            <a:endParaRPr lang="en-US" sz="3600" b="1" dirty="0">
              <a:solidFill>
                <a:srgbClr val="A6A6A6"/>
              </a:solidFill>
            </a:endParaRPr>
          </a:p>
          <a:p>
            <a:pPr marL="574675" indent="-574675">
              <a:lnSpc>
                <a:spcPct val="12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A6A6A6"/>
                </a:solidFill>
              </a:rPr>
              <a:t>The Pipeline Linguistics in </a:t>
            </a:r>
            <a:r>
              <a:rPr lang="en-US" sz="3600" b="1" dirty="0" err="1" smtClean="0">
                <a:solidFill>
                  <a:srgbClr val="A6A6A6"/>
                </a:solidFill>
              </a:rPr>
              <a:t>Cilk</a:t>
            </a:r>
            <a:r>
              <a:rPr lang="en-US" sz="3600" b="1" dirty="0" smtClean="0">
                <a:solidFill>
                  <a:srgbClr val="A6A6A6"/>
                </a:solidFill>
              </a:rPr>
              <a:t>-P</a:t>
            </a:r>
          </a:p>
          <a:p>
            <a:pPr marL="574675" indent="-574675">
              <a:lnSpc>
                <a:spcPct val="12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A6A6A6"/>
                </a:solidFill>
              </a:rPr>
              <a:t>The PIPER Scheduler</a:t>
            </a:r>
          </a:p>
          <a:p>
            <a:pPr marL="568325" indent="-568325">
              <a:lnSpc>
                <a:spcPct val="12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 smtClean="0">
                <a:solidFill>
                  <a:srgbClr val="31859C"/>
                </a:solidFill>
              </a:rPr>
              <a:t>Empirical </a:t>
            </a:r>
            <a:r>
              <a:rPr lang="en-US" sz="3600" b="1" dirty="0">
                <a:solidFill>
                  <a:srgbClr val="31859C"/>
                </a:solidFill>
              </a:rPr>
              <a:t>Evaluation</a:t>
            </a:r>
          </a:p>
          <a:p>
            <a:pPr marL="568325" indent="-568325">
              <a:lnSpc>
                <a:spcPct val="12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3600" b="1" dirty="0">
                <a:solidFill>
                  <a:srgbClr val="31859C"/>
                </a:solidFill>
              </a:rPr>
              <a:t>Concluding Remarks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1859C"/>
                </a:solidFill>
              </a:rPr>
              <a:t>Experimental Setup</a:t>
            </a:r>
            <a:endParaRPr lang="en-US" b="1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54" y="1310563"/>
            <a:ext cx="7876290" cy="4826449"/>
          </a:xfr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2200" dirty="0" smtClean="0"/>
              <a:t>All experiments were ran on </a:t>
            </a:r>
            <a:r>
              <a:rPr lang="en-US" sz="2200" dirty="0"/>
              <a:t>an AMD Opteron system </a:t>
            </a:r>
            <a:r>
              <a:rPr lang="en-US" sz="2200" dirty="0" smtClean="0"/>
              <a:t>with </a:t>
            </a:r>
            <a:r>
              <a:rPr lang="en-US" sz="2200" dirty="0"/>
              <a:t>4 quad-core 2GHz </a:t>
            </a:r>
            <a:r>
              <a:rPr lang="en-US" sz="2200" dirty="0" smtClean="0"/>
              <a:t>CPU’s </a:t>
            </a:r>
            <a:r>
              <a:rPr lang="en-US" sz="2200" dirty="0"/>
              <a:t>having a total of 8 </a:t>
            </a:r>
            <a:r>
              <a:rPr lang="en-US" sz="2200" dirty="0" err="1"/>
              <a:t>GBytes</a:t>
            </a:r>
            <a:r>
              <a:rPr lang="en-US" sz="2200" dirty="0"/>
              <a:t> of memory. </a:t>
            </a:r>
            <a:endParaRPr lang="en-US" sz="2200" dirty="0" smtClean="0"/>
          </a:p>
          <a:p>
            <a:pPr marL="457200" indent="-457200">
              <a:lnSpc>
                <a:spcPct val="11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2200" dirty="0"/>
              <a:t>Code compiled using GCC (or G++ for TBB) 4.4.5 using </a:t>
            </a:r>
            <a:r>
              <a:rPr lang="en-US" sz="2200" dirty="0" smtClean="0"/>
              <a:t>–O3 optimization (except for x264 which uses –O4 by default).  </a:t>
            </a:r>
          </a:p>
          <a:p>
            <a:pPr marL="457200" indent="-457200">
              <a:lnSpc>
                <a:spcPct val="11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2200" dirty="0" smtClean="0"/>
              <a:t>The </a:t>
            </a:r>
            <a:r>
              <a:rPr lang="en-US" sz="2200" dirty="0" err="1" smtClean="0"/>
              <a:t>Pthreaded</a:t>
            </a:r>
            <a:r>
              <a:rPr lang="en-US" sz="2200" dirty="0" smtClean="0"/>
              <a:t> implementation of ferret and </a:t>
            </a:r>
            <a:r>
              <a:rPr lang="en-US" sz="2200" dirty="0" err="1" smtClean="0"/>
              <a:t>dedup</a:t>
            </a:r>
            <a:r>
              <a:rPr lang="en-US" sz="2200" dirty="0" smtClean="0"/>
              <a:t> employ the </a:t>
            </a:r>
            <a:r>
              <a:rPr lang="en-US" sz="2200" b="1" dirty="0" smtClean="0">
                <a:solidFill>
                  <a:srgbClr val="FF0000"/>
                </a:solidFill>
              </a:rPr>
              <a:t>oversubscription method </a:t>
            </a:r>
            <a:r>
              <a:rPr lang="en-US" sz="2200" dirty="0" smtClean="0"/>
              <a:t>that creates more than one thread per pipeline stage.  We limit the number of cores used by the </a:t>
            </a:r>
            <a:r>
              <a:rPr lang="en-US" sz="2200" dirty="0" err="1" smtClean="0"/>
              <a:t>Pthreaded</a:t>
            </a:r>
            <a:r>
              <a:rPr lang="en-US" sz="2200" dirty="0" smtClean="0"/>
              <a:t> implementations using </a:t>
            </a:r>
            <a:r>
              <a:rPr lang="en-US" sz="2200" dirty="0" err="1" smtClean="0"/>
              <a:t>taskset</a:t>
            </a:r>
            <a:r>
              <a:rPr lang="en-US" sz="2200" dirty="0" smtClean="0"/>
              <a:t> but experimented to find the best configuration.</a:t>
            </a:r>
          </a:p>
          <a:p>
            <a:pPr marL="457200" indent="-457200">
              <a:lnSpc>
                <a:spcPct val="11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2200" dirty="0" smtClean="0"/>
              <a:t>All benchmarks are throttled similarly.</a:t>
            </a:r>
          </a:p>
          <a:p>
            <a:pPr marL="457200" indent="-457200">
              <a:lnSpc>
                <a:spcPct val="110000"/>
              </a:lnSpc>
              <a:buClr>
                <a:schemeClr val="accent3"/>
              </a:buClr>
              <a:buFont typeface="Wingdings" charset="2"/>
              <a:buChar char="v"/>
            </a:pPr>
            <a:r>
              <a:rPr lang="en-US" sz="2200" dirty="0" smtClean="0"/>
              <a:t>Each data point shown is the average of 10 runs, typically with standard deviation less than a few percent.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Ferret Performance Comparison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7940" y="5108674"/>
            <a:ext cx="1930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Throttling limit = 10P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21656" y="4828285"/>
            <a:ext cx="2662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processors (P)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89875" y="2983311"/>
            <a:ext cx="372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Speedup over serial execution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1601209" y="1203109"/>
            <a:ext cx="6052677" cy="42441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80037" y="5638950"/>
            <a:ext cx="6583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</a:t>
            </a:r>
            <a:r>
              <a:rPr lang="en-US" sz="2000" dirty="0"/>
              <a:t>performance penalty incurred </a:t>
            </a:r>
            <a:r>
              <a:rPr lang="en-US" sz="2000" dirty="0" smtClean="0"/>
              <a:t>for </a:t>
            </a:r>
            <a:r>
              <a:rPr lang="en-US" sz="2000" dirty="0"/>
              <a:t>using the more general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on</a:t>
            </a:r>
            <a:r>
              <a:rPr lang="en-US" sz="2000" dirty="0"/>
              <a:t>-the-fly pipeline instead of a construct-and-run pipeline. 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458982"/>
              </p:ext>
            </p:extLst>
          </p:nvPr>
        </p:nvGraphicFramePr>
        <p:xfrm>
          <a:off x="1939765" y="1292225"/>
          <a:ext cx="5576792" cy="3536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822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Dedup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Performance Comparison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36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39937" y="5108674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Throttling limit = 4P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21656" y="4828285"/>
            <a:ext cx="2662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processors (P)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89875" y="2983311"/>
            <a:ext cx="372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Speedup over serial execution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1601209" y="1203109"/>
            <a:ext cx="6052677" cy="42441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8035" y="5569949"/>
            <a:ext cx="7007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Measured parallelism for </a:t>
            </a:r>
            <a:r>
              <a:rPr lang="en-US" sz="2000" dirty="0" err="1" smtClean="0"/>
              <a:t>Cilk</a:t>
            </a:r>
            <a:r>
              <a:rPr lang="en-US" sz="2000" dirty="0" smtClean="0"/>
              <a:t>-P (and TBB)’s pipeline is merely 7.4.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66889" y="5933286"/>
            <a:ext cx="841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Pthreaded</a:t>
            </a:r>
            <a:r>
              <a:rPr lang="en-US" sz="2000" dirty="0" smtClean="0"/>
              <a:t> implementation has more parallelism due to unordered stages.</a:t>
            </a:r>
            <a:endParaRPr lang="en-US" sz="20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766541"/>
              </p:ext>
            </p:extLst>
          </p:nvPr>
        </p:nvGraphicFramePr>
        <p:xfrm>
          <a:off x="1939765" y="1292225"/>
          <a:ext cx="5611114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27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X264 Performance Comparison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37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21656" y="4828285"/>
            <a:ext cx="2662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processors (P)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89875" y="2983311"/>
            <a:ext cx="372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Speedup over serial execution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1601209" y="1203109"/>
            <a:ext cx="6152948" cy="42441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861014"/>
              </p:ext>
            </p:extLst>
          </p:nvPr>
        </p:nvGraphicFramePr>
        <p:xfrm>
          <a:off x="1939765" y="1292225"/>
          <a:ext cx="5702640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79225" y="5676384"/>
            <a:ext cx="6585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Cilk</a:t>
            </a:r>
            <a:r>
              <a:rPr lang="en-US" sz="2000" dirty="0" smtClean="0"/>
              <a:t>-P achieves comparable performance to </a:t>
            </a:r>
            <a:r>
              <a:rPr lang="en-US" sz="2000" dirty="0" err="1" smtClean="0"/>
              <a:t>Pthreads</a:t>
            </a:r>
            <a:r>
              <a:rPr lang="en-US" sz="2000" dirty="0" smtClean="0"/>
              <a:t> on x264 without explicit data synchronization.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40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36" y="25368"/>
            <a:ext cx="8686801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On-the-Fly Pipeline Parallelism in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Cilk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-P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937" y="1055571"/>
            <a:ext cx="8176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sz="2200" dirty="0"/>
              <a:t>We have incorporated on-the-fly pipeline parallelism into a </a:t>
            </a:r>
            <a:r>
              <a:rPr lang="en-US" sz="2200" dirty="0" err="1"/>
              <a:t>Cilk</a:t>
            </a:r>
            <a:r>
              <a:rPr lang="en-US" sz="2200" dirty="0" smtClean="0"/>
              <a:t>-based </a:t>
            </a:r>
            <a:r>
              <a:rPr lang="en-US" sz="2200" dirty="0"/>
              <a:t>work-stealing runtime </a:t>
            </a:r>
            <a:r>
              <a:rPr lang="en-US" sz="2200" dirty="0" smtClean="0"/>
              <a:t>system, named </a:t>
            </a:r>
            <a:r>
              <a:rPr lang="en-US" sz="2200" b="1" dirty="0" err="1" smtClean="0">
                <a:solidFill>
                  <a:srgbClr val="FF0000"/>
                </a:solidFill>
              </a:rPr>
              <a:t>Cilk</a:t>
            </a:r>
            <a:r>
              <a:rPr lang="en-US" sz="2200" b="1" dirty="0" smtClean="0">
                <a:solidFill>
                  <a:srgbClr val="FF0000"/>
                </a:solidFill>
              </a:rPr>
              <a:t>-P</a:t>
            </a:r>
            <a:r>
              <a:rPr lang="en-US" sz="2200" dirty="0" smtClean="0"/>
              <a:t>, which features: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38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3937" y="1943657"/>
            <a:ext cx="3707063" cy="3331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dirty="0"/>
              <a:t>simple linguistics </a:t>
            </a:r>
            <a:r>
              <a:rPr lang="en-US" sz="2200" dirty="0" smtClean="0"/>
              <a:t>that:</a:t>
            </a:r>
          </a:p>
          <a:p>
            <a:pPr marL="342900" indent="-342900">
              <a:lnSpc>
                <a:spcPct val="120000"/>
              </a:lnSpc>
              <a:buClr>
                <a:schemeClr val="accent3"/>
              </a:buClr>
              <a:buFont typeface="Wingdings" charset="2"/>
              <a:buChar char="§"/>
            </a:pPr>
            <a:r>
              <a:rPr lang="en-US" sz="2200" dirty="0"/>
              <a:t>composable with </a:t>
            </a:r>
            <a:r>
              <a:rPr lang="en-US" sz="2200" dirty="0" err="1"/>
              <a:t>Cilk's</a:t>
            </a:r>
            <a:r>
              <a:rPr lang="en-US" sz="2200" dirty="0"/>
              <a:t> fork-join </a:t>
            </a:r>
            <a:r>
              <a:rPr lang="en-US" sz="2200" dirty="0" smtClean="0"/>
              <a:t>primitives;</a:t>
            </a:r>
          </a:p>
          <a:p>
            <a:pPr marL="342900" indent="-342900">
              <a:lnSpc>
                <a:spcPct val="120000"/>
              </a:lnSpc>
              <a:buClr>
                <a:schemeClr val="accent3"/>
              </a:buClr>
              <a:buFont typeface="Wingdings" charset="2"/>
              <a:buChar char="§"/>
            </a:pPr>
            <a:r>
              <a:rPr lang="en-US" sz="2200" dirty="0"/>
              <a:t>specifies on-the-fly pipelines</a:t>
            </a:r>
            <a:r>
              <a:rPr lang="en-US" sz="2200" dirty="0" smtClean="0"/>
              <a:t>;</a:t>
            </a:r>
          </a:p>
          <a:p>
            <a:pPr marL="342900" indent="-342900">
              <a:lnSpc>
                <a:spcPct val="120000"/>
              </a:lnSpc>
              <a:buClr>
                <a:schemeClr val="accent3"/>
              </a:buClr>
              <a:buFont typeface="Wingdings" charset="2"/>
              <a:buChar char="§"/>
            </a:pPr>
            <a:r>
              <a:rPr lang="en-US" sz="2200" dirty="0" smtClean="0"/>
              <a:t>has serial semantics; and</a:t>
            </a:r>
          </a:p>
          <a:p>
            <a:pPr marL="342900" indent="-342900">
              <a:lnSpc>
                <a:spcPct val="120000"/>
              </a:lnSpc>
              <a:buClr>
                <a:schemeClr val="accent3"/>
              </a:buClr>
              <a:buFont typeface="Wingdings" charset="2"/>
              <a:buChar char="§"/>
            </a:pPr>
            <a:r>
              <a:rPr lang="en-US" sz="2200" dirty="0" smtClean="0"/>
              <a:t>allow users to synchronize </a:t>
            </a:r>
            <a:r>
              <a:rPr lang="en-US" sz="2200" dirty="0"/>
              <a:t>via control </a:t>
            </a:r>
            <a:r>
              <a:rPr lang="en-US" sz="2200" dirty="0" smtClean="0"/>
              <a:t>constructs.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60306" y="1943657"/>
            <a:ext cx="3548137" cy="3331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rgbClr val="FF0000"/>
                </a:solidFill>
              </a:rPr>
              <a:t>PIPER</a:t>
            </a:r>
            <a:r>
              <a:rPr lang="en-US" sz="2200" dirty="0" smtClean="0"/>
              <a:t> scheduler that:</a:t>
            </a:r>
          </a:p>
          <a:p>
            <a:pPr marL="342900" indent="-342900">
              <a:lnSpc>
                <a:spcPct val="120000"/>
              </a:lnSpc>
              <a:buClr>
                <a:schemeClr val="accent3"/>
              </a:buClr>
              <a:buFont typeface="Wingdings" charset="2"/>
              <a:buChar char="§"/>
            </a:pPr>
            <a:r>
              <a:rPr lang="en-US" sz="2200" dirty="0" smtClean="0"/>
              <a:t>supports both pipeline and fork-join parallelism;</a:t>
            </a:r>
            <a:endParaRPr lang="en-US" sz="2200" dirty="0"/>
          </a:p>
          <a:p>
            <a:pPr marL="342900" indent="-342900">
              <a:lnSpc>
                <a:spcPct val="120000"/>
              </a:lnSpc>
              <a:buClr>
                <a:schemeClr val="accent3"/>
              </a:buClr>
              <a:buFont typeface="Wingdings" charset="2"/>
              <a:buChar char="§"/>
            </a:pPr>
            <a:r>
              <a:rPr lang="en-US" sz="2200" dirty="0"/>
              <a:t>asymptotically efficient</a:t>
            </a:r>
            <a:r>
              <a:rPr lang="en-US" sz="2200" dirty="0" smtClean="0"/>
              <a:t>;</a:t>
            </a:r>
          </a:p>
          <a:p>
            <a:pPr marL="342900" indent="-342900">
              <a:lnSpc>
                <a:spcPct val="120000"/>
              </a:lnSpc>
              <a:buClr>
                <a:schemeClr val="accent3"/>
              </a:buClr>
              <a:buFont typeface="Wingdings" charset="2"/>
              <a:buChar char="§"/>
            </a:pPr>
            <a:r>
              <a:rPr lang="en-US" sz="2200" dirty="0" smtClean="0"/>
              <a:t>uses bounded space; and</a:t>
            </a:r>
          </a:p>
          <a:p>
            <a:pPr marL="342900" indent="-342900">
              <a:lnSpc>
                <a:spcPct val="120000"/>
              </a:lnSpc>
              <a:buClr>
                <a:schemeClr val="accent3"/>
              </a:buClr>
              <a:buFont typeface="Wingdings" charset="2"/>
              <a:buChar char="§"/>
            </a:pPr>
            <a:r>
              <a:rPr lang="en-US" sz="2200" dirty="0" smtClean="0"/>
              <a:t>empirically demonstrates low serial overhead and good scalability.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3763" y="3161143"/>
            <a:ext cx="9071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AND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733778" y="5573149"/>
            <a:ext cx="7926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Intel has created an experimental branch of its </a:t>
            </a:r>
            <a:r>
              <a:rPr lang="en-US" dirty="0" err="1"/>
              <a:t>Cilk</a:t>
            </a:r>
            <a:r>
              <a:rPr lang="en-US" dirty="0"/>
              <a:t> Plus runtime </a:t>
            </a:r>
            <a:r>
              <a:rPr lang="en-US" dirty="0" smtClean="0"/>
              <a:t>with support </a:t>
            </a:r>
            <a:r>
              <a:rPr lang="en-US" dirty="0"/>
              <a:t>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</a:t>
            </a:r>
            <a:r>
              <a:rPr lang="en-US" dirty="0"/>
              <a:t>-the-fly pipelines </a:t>
            </a:r>
            <a:r>
              <a:rPr lang="en-US" dirty="0" smtClean="0"/>
              <a:t>based on </a:t>
            </a:r>
            <a:r>
              <a:rPr lang="en-US" dirty="0" err="1" smtClean="0"/>
              <a:t>Cilk</a:t>
            </a:r>
            <a:r>
              <a:rPr lang="en-US" dirty="0" smtClean="0"/>
              <a:t>-P:</a:t>
            </a:r>
          </a:p>
          <a:p>
            <a:pPr algn="ctr"/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intelcilkruntime@bitbucket.org</a:t>
            </a:r>
            <a:r>
              <a:rPr lang="en-US" dirty="0"/>
              <a:t>/</a:t>
            </a:r>
            <a:r>
              <a:rPr lang="en-US" dirty="0" err="1"/>
              <a:t>intelcilkruntime</a:t>
            </a:r>
            <a:r>
              <a:rPr lang="en-US" dirty="0"/>
              <a:t>/</a:t>
            </a:r>
            <a:r>
              <a:rPr lang="en-US" dirty="0" err="1"/>
              <a:t>intel-cilk-runtime.git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Pipeline Parallelism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4</a:t>
            </a:fld>
            <a:endParaRPr lang="en-US"/>
          </a:p>
        </p:txBody>
      </p:sp>
      <p:cxnSp>
        <p:nvCxnSpPr>
          <p:cNvPr id="14" name="Straight Arrow Connector 13"/>
          <p:cNvCxnSpPr>
            <a:stCxn id="16" idx="4"/>
            <a:endCxn id="13" idx="0"/>
          </p:cNvCxnSpPr>
          <p:nvPr/>
        </p:nvCxnSpPr>
        <p:spPr>
          <a:xfrm>
            <a:off x="701129" y="2385207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4"/>
            <a:endCxn id="19" idx="0"/>
          </p:cNvCxnSpPr>
          <p:nvPr/>
        </p:nvCxnSpPr>
        <p:spPr>
          <a:xfrm>
            <a:off x="701129" y="2926424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9" idx="4"/>
            <a:endCxn id="18" idx="0"/>
          </p:cNvCxnSpPr>
          <p:nvPr/>
        </p:nvCxnSpPr>
        <p:spPr>
          <a:xfrm>
            <a:off x="701129" y="3771371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3" idx="4"/>
            <a:endCxn id="20" idx="0"/>
          </p:cNvCxnSpPr>
          <p:nvPr/>
        </p:nvCxnSpPr>
        <p:spPr>
          <a:xfrm>
            <a:off x="1386996" y="2385207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4"/>
            <a:endCxn id="26" idx="0"/>
          </p:cNvCxnSpPr>
          <p:nvPr/>
        </p:nvCxnSpPr>
        <p:spPr>
          <a:xfrm>
            <a:off x="1386996" y="2926424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6" idx="4"/>
            <a:endCxn id="25" idx="0"/>
          </p:cNvCxnSpPr>
          <p:nvPr/>
        </p:nvCxnSpPr>
        <p:spPr>
          <a:xfrm>
            <a:off x="1386996" y="3771371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0" idx="4"/>
            <a:endCxn id="27" idx="0"/>
          </p:cNvCxnSpPr>
          <p:nvPr/>
        </p:nvCxnSpPr>
        <p:spPr>
          <a:xfrm>
            <a:off x="2072863" y="2385207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4"/>
            <a:endCxn id="162" idx="0"/>
          </p:cNvCxnSpPr>
          <p:nvPr/>
        </p:nvCxnSpPr>
        <p:spPr>
          <a:xfrm>
            <a:off x="2072863" y="2926424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2" idx="4"/>
            <a:endCxn id="32" idx="0"/>
          </p:cNvCxnSpPr>
          <p:nvPr/>
        </p:nvCxnSpPr>
        <p:spPr>
          <a:xfrm>
            <a:off x="2072863" y="3619506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7" idx="4"/>
            <a:endCxn id="34" idx="0"/>
          </p:cNvCxnSpPr>
          <p:nvPr/>
        </p:nvCxnSpPr>
        <p:spPr>
          <a:xfrm>
            <a:off x="2758730" y="2385207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4"/>
            <a:endCxn id="40" idx="0"/>
          </p:cNvCxnSpPr>
          <p:nvPr/>
        </p:nvCxnSpPr>
        <p:spPr>
          <a:xfrm>
            <a:off x="2758730" y="2926424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0" idx="4"/>
            <a:endCxn id="39" idx="0"/>
          </p:cNvCxnSpPr>
          <p:nvPr/>
        </p:nvCxnSpPr>
        <p:spPr>
          <a:xfrm>
            <a:off x="2758730" y="3771371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4" idx="4"/>
            <a:endCxn id="41" idx="0"/>
          </p:cNvCxnSpPr>
          <p:nvPr/>
        </p:nvCxnSpPr>
        <p:spPr>
          <a:xfrm>
            <a:off x="3444597" y="2385207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1" idx="4"/>
            <a:endCxn id="163" idx="0"/>
          </p:cNvCxnSpPr>
          <p:nvPr/>
        </p:nvCxnSpPr>
        <p:spPr>
          <a:xfrm>
            <a:off x="3444597" y="2926424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63" idx="4"/>
            <a:endCxn id="46" idx="0"/>
          </p:cNvCxnSpPr>
          <p:nvPr/>
        </p:nvCxnSpPr>
        <p:spPr>
          <a:xfrm>
            <a:off x="3444597" y="3619506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1" idx="4"/>
            <a:endCxn id="48" idx="0"/>
          </p:cNvCxnSpPr>
          <p:nvPr/>
        </p:nvCxnSpPr>
        <p:spPr>
          <a:xfrm>
            <a:off x="4130462" y="2385207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8" idx="4"/>
            <a:endCxn id="164" idx="0"/>
          </p:cNvCxnSpPr>
          <p:nvPr/>
        </p:nvCxnSpPr>
        <p:spPr>
          <a:xfrm>
            <a:off x="4130462" y="2926424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4" idx="4"/>
            <a:endCxn id="53" idx="0"/>
          </p:cNvCxnSpPr>
          <p:nvPr/>
        </p:nvCxnSpPr>
        <p:spPr>
          <a:xfrm>
            <a:off x="4130462" y="3619506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6" idx="6"/>
            <a:endCxn id="23" idx="2"/>
          </p:cNvCxnSpPr>
          <p:nvPr/>
        </p:nvCxnSpPr>
        <p:spPr>
          <a:xfrm>
            <a:off x="846444" y="2239892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3" idx="6"/>
            <a:endCxn id="30" idx="2"/>
          </p:cNvCxnSpPr>
          <p:nvPr/>
        </p:nvCxnSpPr>
        <p:spPr>
          <a:xfrm>
            <a:off x="1532311" y="2239892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0" idx="6"/>
            <a:endCxn id="37" idx="2"/>
          </p:cNvCxnSpPr>
          <p:nvPr/>
        </p:nvCxnSpPr>
        <p:spPr>
          <a:xfrm>
            <a:off x="2218178" y="2239892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7" idx="6"/>
            <a:endCxn id="44" idx="2"/>
          </p:cNvCxnSpPr>
          <p:nvPr/>
        </p:nvCxnSpPr>
        <p:spPr>
          <a:xfrm>
            <a:off x="2904045" y="2239892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6"/>
            <a:endCxn id="51" idx="2"/>
          </p:cNvCxnSpPr>
          <p:nvPr/>
        </p:nvCxnSpPr>
        <p:spPr>
          <a:xfrm>
            <a:off x="3589912" y="2239892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3" idx="6"/>
            <a:endCxn id="20" idx="2"/>
          </p:cNvCxnSpPr>
          <p:nvPr/>
        </p:nvCxnSpPr>
        <p:spPr>
          <a:xfrm>
            <a:off x="846444" y="2781109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0" idx="6"/>
            <a:endCxn id="27" idx="2"/>
          </p:cNvCxnSpPr>
          <p:nvPr/>
        </p:nvCxnSpPr>
        <p:spPr>
          <a:xfrm>
            <a:off x="1532311" y="2781109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7" idx="6"/>
            <a:endCxn id="34" idx="2"/>
          </p:cNvCxnSpPr>
          <p:nvPr/>
        </p:nvCxnSpPr>
        <p:spPr>
          <a:xfrm>
            <a:off x="2218178" y="2781109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4" idx="6"/>
            <a:endCxn id="41" idx="2"/>
          </p:cNvCxnSpPr>
          <p:nvPr/>
        </p:nvCxnSpPr>
        <p:spPr>
          <a:xfrm>
            <a:off x="2904045" y="2781109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1" idx="6"/>
            <a:endCxn id="48" idx="2"/>
          </p:cNvCxnSpPr>
          <p:nvPr/>
        </p:nvCxnSpPr>
        <p:spPr>
          <a:xfrm>
            <a:off x="3589912" y="2781109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8" idx="6"/>
            <a:endCxn id="25" idx="2"/>
          </p:cNvCxnSpPr>
          <p:nvPr/>
        </p:nvCxnSpPr>
        <p:spPr>
          <a:xfrm>
            <a:off x="846444" y="4167272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5" idx="6"/>
            <a:endCxn id="32" idx="2"/>
          </p:cNvCxnSpPr>
          <p:nvPr/>
        </p:nvCxnSpPr>
        <p:spPr>
          <a:xfrm>
            <a:off x="1532311" y="4167272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32" idx="6"/>
            <a:endCxn id="39" idx="2"/>
          </p:cNvCxnSpPr>
          <p:nvPr/>
        </p:nvCxnSpPr>
        <p:spPr>
          <a:xfrm>
            <a:off x="2218178" y="4167272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6"/>
            <a:endCxn id="46" idx="2"/>
          </p:cNvCxnSpPr>
          <p:nvPr/>
        </p:nvCxnSpPr>
        <p:spPr>
          <a:xfrm>
            <a:off x="2904045" y="4167272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6" idx="6"/>
            <a:endCxn id="53" idx="2"/>
          </p:cNvCxnSpPr>
          <p:nvPr/>
        </p:nvCxnSpPr>
        <p:spPr>
          <a:xfrm>
            <a:off x="3589912" y="4167272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8" idx="4"/>
            <a:endCxn id="95" idx="0"/>
          </p:cNvCxnSpPr>
          <p:nvPr/>
        </p:nvCxnSpPr>
        <p:spPr>
          <a:xfrm>
            <a:off x="4817483" y="2385207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5" idx="4"/>
            <a:endCxn id="101" idx="0"/>
          </p:cNvCxnSpPr>
          <p:nvPr/>
        </p:nvCxnSpPr>
        <p:spPr>
          <a:xfrm>
            <a:off x="4817483" y="2926424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01" idx="4"/>
            <a:endCxn id="100" idx="0"/>
          </p:cNvCxnSpPr>
          <p:nvPr/>
        </p:nvCxnSpPr>
        <p:spPr>
          <a:xfrm>
            <a:off x="4817483" y="3771371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05" idx="4"/>
            <a:endCxn id="102" idx="0"/>
          </p:cNvCxnSpPr>
          <p:nvPr/>
        </p:nvCxnSpPr>
        <p:spPr>
          <a:xfrm>
            <a:off x="5503348" y="2385207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02" idx="4"/>
            <a:endCxn id="165" idx="0"/>
          </p:cNvCxnSpPr>
          <p:nvPr/>
        </p:nvCxnSpPr>
        <p:spPr>
          <a:xfrm>
            <a:off x="5503348" y="2926424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65" idx="4"/>
            <a:endCxn id="107" idx="0"/>
          </p:cNvCxnSpPr>
          <p:nvPr/>
        </p:nvCxnSpPr>
        <p:spPr>
          <a:xfrm>
            <a:off x="5503348" y="3619506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51" idx="6"/>
            <a:endCxn id="98" idx="2"/>
          </p:cNvCxnSpPr>
          <p:nvPr/>
        </p:nvCxnSpPr>
        <p:spPr>
          <a:xfrm>
            <a:off x="4275777" y="2239892"/>
            <a:ext cx="39639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8" idx="6"/>
            <a:endCxn id="105" idx="2"/>
          </p:cNvCxnSpPr>
          <p:nvPr/>
        </p:nvCxnSpPr>
        <p:spPr>
          <a:xfrm>
            <a:off x="4962798" y="2239892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8" idx="6"/>
            <a:endCxn id="95" idx="2"/>
          </p:cNvCxnSpPr>
          <p:nvPr/>
        </p:nvCxnSpPr>
        <p:spPr>
          <a:xfrm>
            <a:off x="4275777" y="2781109"/>
            <a:ext cx="39639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5" idx="6"/>
            <a:endCxn id="102" idx="2"/>
          </p:cNvCxnSpPr>
          <p:nvPr/>
        </p:nvCxnSpPr>
        <p:spPr>
          <a:xfrm>
            <a:off x="4962798" y="2781109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53" idx="6"/>
            <a:endCxn id="100" idx="2"/>
          </p:cNvCxnSpPr>
          <p:nvPr/>
        </p:nvCxnSpPr>
        <p:spPr>
          <a:xfrm>
            <a:off x="4275777" y="4167272"/>
            <a:ext cx="39639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0" idx="6"/>
            <a:endCxn id="107" idx="2"/>
          </p:cNvCxnSpPr>
          <p:nvPr/>
        </p:nvCxnSpPr>
        <p:spPr>
          <a:xfrm>
            <a:off x="4962798" y="4167272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701129" y="4603133"/>
            <a:ext cx="61308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Work</a:t>
            </a:r>
            <a:r>
              <a:rPr lang="en-US" sz="2600" i="1" dirty="0">
                <a:solidFill>
                  <a:srgbClr val="FF0000"/>
                </a:solidFill>
                <a:sym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000" i="1" baseline="-25000" dirty="0" smtClean="0">
                <a:solidFill>
                  <a:srgbClr val="800080"/>
                </a:solidFill>
              </a:rPr>
              <a:t>1</a:t>
            </a:r>
            <a:r>
              <a:rPr lang="en-US" sz="2000" dirty="0" smtClean="0"/>
              <a:t>: The sum of the weights of the nodes in the dag.</a:t>
            </a:r>
          </a:p>
        </p:txBody>
      </p:sp>
      <p:cxnSp>
        <p:nvCxnSpPr>
          <p:cNvPr id="122" name="Straight Arrow Connector 121"/>
          <p:cNvCxnSpPr>
            <a:stCxn id="124" idx="4"/>
            <a:endCxn id="121" idx="0"/>
          </p:cNvCxnSpPr>
          <p:nvPr/>
        </p:nvCxnSpPr>
        <p:spPr>
          <a:xfrm>
            <a:off x="6191818" y="2385207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21" idx="4"/>
            <a:endCxn id="127" idx="0"/>
          </p:cNvCxnSpPr>
          <p:nvPr/>
        </p:nvCxnSpPr>
        <p:spPr>
          <a:xfrm>
            <a:off x="6191818" y="2926424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27" idx="4"/>
            <a:endCxn id="126" idx="0"/>
          </p:cNvCxnSpPr>
          <p:nvPr/>
        </p:nvCxnSpPr>
        <p:spPr>
          <a:xfrm>
            <a:off x="6191818" y="3771371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31" idx="4"/>
            <a:endCxn id="128" idx="0"/>
          </p:cNvCxnSpPr>
          <p:nvPr/>
        </p:nvCxnSpPr>
        <p:spPr>
          <a:xfrm>
            <a:off x="6877683" y="2385207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28" idx="4"/>
            <a:endCxn id="166" idx="0"/>
          </p:cNvCxnSpPr>
          <p:nvPr/>
        </p:nvCxnSpPr>
        <p:spPr>
          <a:xfrm>
            <a:off x="6877683" y="2926424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66" idx="4"/>
            <a:endCxn id="133" idx="0"/>
          </p:cNvCxnSpPr>
          <p:nvPr/>
        </p:nvCxnSpPr>
        <p:spPr>
          <a:xfrm>
            <a:off x="6877683" y="3619506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5" idx="6"/>
            <a:endCxn id="124" idx="2"/>
          </p:cNvCxnSpPr>
          <p:nvPr/>
        </p:nvCxnSpPr>
        <p:spPr>
          <a:xfrm>
            <a:off x="5648663" y="2239892"/>
            <a:ext cx="39784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24" idx="6"/>
            <a:endCxn id="131" idx="2"/>
          </p:cNvCxnSpPr>
          <p:nvPr/>
        </p:nvCxnSpPr>
        <p:spPr>
          <a:xfrm>
            <a:off x="6337133" y="2239892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02" idx="6"/>
            <a:endCxn id="121" idx="2"/>
          </p:cNvCxnSpPr>
          <p:nvPr/>
        </p:nvCxnSpPr>
        <p:spPr>
          <a:xfrm>
            <a:off x="5648663" y="2781109"/>
            <a:ext cx="39784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1" idx="6"/>
            <a:endCxn id="128" idx="2"/>
          </p:cNvCxnSpPr>
          <p:nvPr/>
        </p:nvCxnSpPr>
        <p:spPr>
          <a:xfrm>
            <a:off x="6337133" y="2781109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07" idx="6"/>
            <a:endCxn id="126" idx="2"/>
          </p:cNvCxnSpPr>
          <p:nvPr/>
        </p:nvCxnSpPr>
        <p:spPr>
          <a:xfrm>
            <a:off x="5648663" y="4167272"/>
            <a:ext cx="39784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26" idx="6"/>
            <a:endCxn id="133" idx="2"/>
          </p:cNvCxnSpPr>
          <p:nvPr/>
        </p:nvCxnSpPr>
        <p:spPr>
          <a:xfrm>
            <a:off x="6337133" y="4167272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7525275" y="2612495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815906" y="2573144"/>
            <a:ext cx="118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/>
              <a:t>w</a:t>
            </a:r>
            <a:r>
              <a:rPr lang="en-US" dirty="0" smtClean="0"/>
              <a:t>eight 1</a:t>
            </a:r>
            <a:endParaRPr lang="en-US" dirty="0"/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7221010" y="3035620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815905" y="3148134"/>
            <a:ext cx="118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/>
              <a:t>w</a:t>
            </a:r>
            <a:r>
              <a:rPr lang="en-US" dirty="0" smtClean="0"/>
              <a:t>eight 8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7029546" y="4726244"/>
            <a:ext cx="865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i="1" baseline="-25000" dirty="0" smtClean="0">
                <a:solidFill>
                  <a:srgbClr val="800080"/>
                </a:solidFill>
              </a:rPr>
              <a:t>1  </a:t>
            </a:r>
            <a:r>
              <a:rPr lang="en-US" dirty="0" smtClean="0">
                <a:solidFill>
                  <a:srgbClr val="800080"/>
                </a:solidFill>
              </a:rPr>
              <a:t>= 75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7029547" y="5267985"/>
            <a:ext cx="88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i="1" baseline="-25000" dirty="0">
                <a:solidFill>
                  <a:srgbClr val="800080"/>
                </a:solidFill>
              </a:rPr>
              <a:t>∞ </a:t>
            </a:r>
            <a:r>
              <a:rPr lang="en-US" dirty="0">
                <a:solidFill>
                  <a:srgbClr val="800080"/>
                </a:solidFill>
              </a:rPr>
              <a:t>= </a:t>
            </a:r>
            <a:r>
              <a:rPr lang="en-US" dirty="0" smtClean="0">
                <a:solidFill>
                  <a:srgbClr val="800080"/>
                </a:solidFill>
              </a:rPr>
              <a:t>20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7029547" y="5813709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i="1" baseline="-25000" dirty="0" smtClean="0">
                <a:solidFill>
                  <a:srgbClr val="800080"/>
                </a:solidFill>
              </a:rPr>
              <a:t>1</a:t>
            </a:r>
            <a:r>
              <a:rPr lang="en-US" i="1" dirty="0" smtClean="0">
                <a:solidFill>
                  <a:srgbClr val="800080"/>
                </a:solidFill>
              </a:rPr>
              <a:t> </a:t>
            </a:r>
            <a:r>
              <a:rPr lang="en-US" dirty="0" smtClean="0">
                <a:solidFill>
                  <a:srgbClr val="800080"/>
                </a:solidFill>
              </a:rPr>
              <a:t>/ </a:t>
            </a:r>
            <a:r>
              <a:rPr lang="en-US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i="1" baseline="-25000" dirty="0">
                <a:solidFill>
                  <a:srgbClr val="800080"/>
                </a:solidFill>
              </a:rPr>
              <a:t>∞</a:t>
            </a:r>
            <a:r>
              <a:rPr lang="en-US" i="1" dirty="0">
                <a:solidFill>
                  <a:srgbClr val="800080"/>
                </a:solidFill>
              </a:rPr>
              <a:t> </a:t>
            </a:r>
            <a:r>
              <a:rPr lang="en-US" dirty="0">
                <a:solidFill>
                  <a:srgbClr val="800080"/>
                </a:solidFill>
              </a:rPr>
              <a:t>=</a:t>
            </a:r>
            <a:r>
              <a:rPr lang="en-US" dirty="0" smtClean="0">
                <a:solidFill>
                  <a:srgbClr val="800080"/>
                </a:solidFill>
              </a:rPr>
              <a:t> 3.75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403946" y="1633435"/>
            <a:ext cx="1163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Example: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809867" y="1112729"/>
            <a:ext cx="75242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We can measure parallelism in terms of work and span </a:t>
            </a:r>
            <a:r>
              <a:rPr lang="en-US" sz="2000" dirty="0" smtClean="0"/>
              <a:t>[CLRS09]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197" name="TextBox 196"/>
          <p:cNvSpPr txBox="1"/>
          <p:nvPr/>
        </p:nvSpPr>
        <p:spPr>
          <a:xfrm>
            <a:off x="701127" y="5237207"/>
            <a:ext cx="5232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Span</a:t>
            </a:r>
            <a:r>
              <a:rPr lang="en-US" sz="2000" b="1" i="1" dirty="0"/>
              <a:t> </a:t>
            </a:r>
            <a:r>
              <a:rPr lang="en-US" sz="2000" i="1" dirty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000" i="1" baseline="-25000" dirty="0">
                <a:solidFill>
                  <a:srgbClr val="800080"/>
                </a:solidFill>
              </a:rPr>
              <a:t>∞</a:t>
            </a:r>
            <a:r>
              <a:rPr lang="en-US" sz="2000" dirty="0"/>
              <a:t>: The length of a longest path in the dag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99" name="TextBox 198"/>
          <p:cNvSpPr txBox="1"/>
          <p:nvPr/>
        </p:nvSpPr>
        <p:spPr>
          <a:xfrm>
            <a:off x="701128" y="5782931"/>
            <a:ext cx="6085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Parallelism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000" i="1" baseline="-25000" dirty="0" smtClean="0">
                <a:solidFill>
                  <a:srgbClr val="800080"/>
                </a:solidFill>
              </a:rPr>
              <a:t>1</a:t>
            </a:r>
            <a:r>
              <a:rPr lang="en-US" sz="2000" i="1" dirty="0" smtClean="0">
                <a:solidFill>
                  <a:srgbClr val="800080"/>
                </a:solidFill>
              </a:rPr>
              <a:t> </a:t>
            </a:r>
            <a:r>
              <a:rPr lang="en-US" sz="2000" dirty="0" smtClean="0">
                <a:solidFill>
                  <a:srgbClr val="800080"/>
                </a:solidFill>
              </a:rPr>
              <a:t>/ </a:t>
            </a:r>
            <a:r>
              <a:rPr lang="en-US" sz="2000" i="1" dirty="0" smtClean="0">
                <a:solidFill>
                  <a:srgbClr val="800080"/>
                </a:solidFill>
                <a:sym typeface="Times New Roman" pitchFamily="18" charset="0"/>
              </a:rPr>
              <a:t>T</a:t>
            </a:r>
            <a:r>
              <a:rPr lang="en-US" sz="2000" i="1" baseline="-25000" dirty="0">
                <a:solidFill>
                  <a:srgbClr val="800080"/>
                </a:solidFill>
              </a:rPr>
              <a:t>∞</a:t>
            </a:r>
            <a:r>
              <a:rPr lang="en-US" sz="2000" dirty="0"/>
              <a:t>: The maximum </a:t>
            </a:r>
            <a:r>
              <a:rPr lang="en-US" sz="2000" dirty="0" smtClean="0"/>
              <a:t>possible speedup.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5814" y="2635794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55814" y="209457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5814" y="402195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03949" y="3177011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241681" y="2635794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241681" y="209457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41681" y="402195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1089816" y="3177011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927548" y="2635794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927548" y="209457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927548" y="402195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613415" y="2635794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13415" y="209457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613415" y="402195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2461550" y="3177011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299282" y="2635794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299282" y="209457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99282" y="402195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985147" y="2635794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985147" y="209457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3985147" y="402195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4672168" y="2635794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4672168" y="209457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4672168" y="402195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520303" y="3177011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5358033" y="2635794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5358033" y="209457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5358033" y="402195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6046503" y="2635794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6046503" y="209457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6046503" y="402195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894638" y="3177011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732368" y="2635794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6732368" y="209457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6732368" y="402195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1927548" y="3328876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3299282" y="3328876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3985147" y="3328876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5358033" y="3328876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732368" y="3328876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074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00"/>
                            </p:stCondLst>
                            <p:childTnLst>
                              <p:par>
                                <p:cTn id="3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500"/>
                            </p:stCondLst>
                            <p:childTnLst>
                              <p:par>
                                <p:cTn id="4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77" grpId="0"/>
      <p:bldP spid="17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Impact of Throttling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40</a:t>
            </a:fld>
            <a:endParaRPr lang="en-US"/>
          </a:p>
        </p:txBody>
      </p:sp>
      <p:grpSp>
        <p:nvGrpSpPr>
          <p:cNvPr id="272" name="Group 271"/>
          <p:cNvGrpSpPr/>
          <p:nvPr/>
        </p:nvGrpSpPr>
        <p:grpSpPr>
          <a:xfrm>
            <a:off x="1263774" y="2512043"/>
            <a:ext cx="6598506" cy="2724251"/>
            <a:chOff x="1024662" y="2579493"/>
            <a:chExt cx="6598506" cy="2724251"/>
          </a:xfrm>
        </p:grpSpPr>
        <p:cxnSp>
          <p:nvCxnSpPr>
            <p:cNvPr id="174" name="Straight Arrow Connector 173"/>
            <p:cNvCxnSpPr>
              <a:stCxn id="223" idx="4"/>
              <a:endCxn id="240" idx="0"/>
            </p:cNvCxnSpPr>
            <p:nvPr/>
          </p:nvCxnSpPr>
          <p:spPr>
            <a:xfrm>
              <a:off x="1321842" y="4634111"/>
              <a:ext cx="0" cy="37446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225" idx="4"/>
              <a:endCxn id="241" idx="0"/>
            </p:cNvCxnSpPr>
            <p:nvPr/>
          </p:nvCxnSpPr>
          <p:spPr>
            <a:xfrm>
              <a:off x="2066406" y="4634111"/>
              <a:ext cx="0" cy="37446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227" idx="4"/>
              <a:endCxn id="242" idx="0"/>
            </p:cNvCxnSpPr>
            <p:nvPr/>
          </p:nvCxnSpPr>
          <p:spPr>
            <a:xfrm>
              <a:off x="2816803" y="4634111"/>
              <a:ext cx="0" cy="37446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237" idx="4"/>
              <a:endCxn id="247" idx="0"/>
            </p:cNvCxnSpPr>
            <p:nvPr/>
          </p:nvCxnSpPr>
          <p:spPr>
            <a:xfrm>
              <a:off x="3576130" y="4634111"/>
              <a:ext cx="0" cy="37446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230" idx="4"/>
              <a:endCxn id="243" idx="0"/>
            </p:cNvCxnSpPr>
            <p:nvPr/>
          </p:nvCxnSpPr>
          <p:spPr>
            <a:xfrm>
              <a:off x="4336103" y="4634111"/>
              <a:ext cx="0" cy="37446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232" idx="4"/>
              <a:endCxn id="244" idx="0"/>
            </p:cNvCxnSpPr>
            <p:nvPr/>
          </p:nvCxnSpPr>
          <p:spPr>
            <a:xfrm>
              <a:off x="5106265" y="4634111"/>
              <a:ext cx="0" cy="37446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234" idx="4"/>
              <a:endCxn id="245" idx="0"/>
            </p:cNvCxnSpPr>
            <p:nvPr/>
          </p:nvCxnSpPr>
          <p:spPr>
            <a:xfrm>
              <a:off x="5878811" y="4634111"/>
              <a:ext cx="0" cy="37446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stCxn id="236" idx="4"/>
              <a:endCxn id="246" idx="0"/>
            </p:cNvCxnSpPr>
            <p:nvPr/>
          </p:nvCxnSpPr>
          <p:spPr>
            <a:xfrm>
              <a:off x="7325988" y="4634111"/>
              <a:ext cx="0" cy="379003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>
              <a:stCxn id="240" idx="6"/>
              <a:endCxn id="241" idx="2"/>
            </p:cNvCxnSpPr>
            <p:nvPr/>
          </p:nvCxnSpPr>
          <p:spPr>
            <a:xfrm>
              <a:off x="1467157" y="5153893"/>
              <a:ext cx="453934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>
              <a:stCxn id="241" idx="6"/>
              <a:endCxn id="242" idx="2"/>
            </p:cNvCxnSpPr>
            <p:nvPr/>
          </p:nvCxnSpPr>
          <p:spPr>
            <a:xfrm>
              <a:off x="2211721" y="5153893"/>
              <a:ext cx="45976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>
              <a:stCxn id="242" idx="6"/>
              <a:endCxn id="247" idx="2"/>
            </p:cNvCxnSpPr>
            <p:nvPr/>
          </p:nvCxnSpPr>
          <p:spPr>
            <a:xfrm>
              <a:off x="2962118" y="5153893"/>
              <a:ext cx="46869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>
              <a:stCxn id="247" idx="6"/>
              <a:endCxn id="243" idx="2"/>
            </p:cNvCxnSpPr>
            <p:nvPr/>
          </p:nvCxnSpPr>
          <p:spPr>
            <a:xfrm>
              <a:off x="3721445" y="5153893"/>
              <a:ext cx="469343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>
              <a:stCxn id="243" idx="6"/>
              <a:endCxn id="244" idx="2"/>
            </p:cNvCxnSpPr>
            <p:nvPr/>
          </p:nvCxnSpPr>
          <p:spPr>
            <a:xfrm>
              <a:off x="4481418" y="5153893"/>
              <a:ext cx="479532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>
              <a:stCxn id="244" idx="6"/>
              <a:endCxn id="245" idx="2"/>
            </p:cNvCxnSpPr>
            <p:nvPr/>
          </p:nvCxnSpPr>
          <p:spPr>
            <a:xfrm>
              <a:off x="5251580" y="5153893"/>
              <a:ext cx="481916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>
              <a:stCxn id="245" idx="6"/>
            </p:cNvCxnSpPr>
            <p:nvPr/>
          </p:nvCxnSpPr>
          <p:spPr>
            <a:xfrm>
              <a:off x="6024126" y="5153893"/>
              <a:ext cx="384048" cy="4536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>
              <a:endCxn id="246" idx="2"/>
            </p:cNvCxnSpPr>
            <p:nvPr/>
          </p:nvCxnSpPr>
          <p:spPr>
            <a:xfrm>
              <a:off x="6796429" y="5158429"/>
              <a:ext cx="384244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>
              <a:stCxn id="213" idx="4"/>
              <a:endCxn id="223" idx="0"/>
            </p:cNvCxnSpPr>
            <p:nvPr/>
          </p:nvCxnSpPr>
          <p:spPr>
            <a:xfrm>
              <a:off x="1321842" y="3967597"/>
              <a:ext cx="0" cy="37588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>
              <a:stCxn id="214" idx="4"/>
              <a:endCxn id="225" idx="0"/>
            </p:cNvCxnSpPr>
            <p:nvPr/>
          </p:nvCxnSpPr>
          <p:spPr>
            <a:xfrm>
              <a:off x="2066406" y="3967597"/>
              <a:ext cx="0" cy="37588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>
              <a:stCxn id="215" idx="4"/>
              <a:endCxn id="227" idx="0"/>
            </p:cNvCxnSpPr>
            <p:nvPr/>
          </p:nvCxnSpPr>
          <p:spPr>
            <a:xfrm>
              <a:off x="2816803" y="3967597"/>
              <a:ext cx="0" cy="37588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>
              <a:stCxn id="222" idx="4"/>
              <a:endCxn id="237" idx="0"/>
            </p:cNvCxnSpPr>
            <p:nvPr/>
          </p:nvCxnSpPr>
          <p:spPr>
            <a:xfrm>
              <a:off x="3576130" y="3967597"/>
              <a:ext cx="0" cy="37588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>
              <a:stCxn id="216" idx="4"/>
              <a:endCxn id="230" idx="0"/>
            </p:cNvCxnSpPr>
            <p:nvPr/>
          </p:nvCxnSpPr>
          <p:spPr>
            <a:xfrm>
              <a:off x="4336103" y="3967597"/>
              <a:ext cx="0" cy="37588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>
              <a:stCxn id="217" idx="4"/>
              <a:endCxn id="232" idx="0"/>
            </p:cNvCxnSpPr>
            <p:nvPr/>
          </p:nvCxnSpPr>
          <p:spPr>
            <a:xfrm>
              <a:off x="5106265" y="3967597"/>
              <a:ext cx="0" cy="37588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>
              <a:stCxn id="218" idx="4"/>
              <a:endCxn id="234" idx="0"/>
            </p:cNvCxnSpPr>
            <p:nvPr/>
          </p:nvCxnSpPr>
          <p:spPr>
            <a:xfrm>
              <a:off x="5878811" y="3967597"/>
              <a:ext cx="0" cy="37588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>
              <a:stCxn id="219" idx="4"/>
              <a:endCxn id="236" idx="0"/>
            </p:cNvCxnSpPr>
            <p:nvPr/>
          </p:nvCxnSpPr>
          <p:spPr>
            <a:xfrm>
              <a:off x="7325988" y="3967597"/>
              <a:ext cx="0" cy="37588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>
              <a:stCxn id="248" idx="4"/>
              <a:endCxn id="213" idx="0"/>
            </p:cNvCxnSpPr>
            <p:nvPr/>
          </p:nvCxnSpPr>
          <p:spPr>
            <a:xfrm>
              <a:off x="1321842" y="2982407"/>
              <a:ext cx="0" cy="39083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249" idx="4"/>
              <a:endCxn id="214" idx="0"/>
            </p:cNvCxnSpPr>
            <p:nvPr/>
          </p:nvCxnSpPr>
          <p:spPr>
            <a:xfrm>
              <a:off x="2066406" y="2982407"/>
              <a:ext cx="0" cy="39083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>
              <a:stCxn id="250" idx="4"/>
              <a:endCxn id="215" idx="0"/>
            </p:cNvCxnSpPr>
            <p:nvPr/>
          </p:nvCxnSpPr>
          <p:spPr>
            <a:xfrm>
              <a:off x="2816803" y="2982407"/>
              <a:ext cx="0" cy="39083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>
              <a:stCxn id="255" idx="4"/>
              <a:endCxn id="222" idx="0"/>
            </p:cNvCxnSpPr>
            <p:nvPr/>
          </p:nvCxnSpPr>
          <p:spPr>
            <a:xfrm>
              <a:off x="3576130" y="2987208"/>
              <a:ext cx="0" cy="386029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251" idx="4"/>
              <a:endCxn id="216" idx="0"/>
            </p:cNvCxnSpPr>
            <p:nvPr/>
          </p:nvCxnSpPr>
          <p:spPr>
            <a:xfrm>
              <a:off x="4336103" y="2982407"/>
              <a:ext cx="0" cy="39083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>
              <a:stCxn id="252" idx="4"/>
              <a:endCxn id="217" idx="0"/>
            </p:cNvCxnSpPr>
            <p:nvPr/>
          </p:nvCxnSpPr>
          <p:spPr>
            <a:xfrm>
              <a:off x="5106265" y="2979603"/>
              <a:ext cx="0" cy="39363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>
              <a:stCxn id="253" idx="4"/>
              <a:endCxn id="218" idx="0"/>
            </p:cNvCxnSpPr>
            <p:nvPr/>
          </p:nvCxnSpPr>
          <p:spPr>
            <a:xfrm>
              <a:off x="5878811" y="2987208"/>
              <a:ext cx="0" cy="386029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>
              <a:stCxn id="254" idx="4"/>
              <a:endCxn id="219" idx="0"/>
            </p:cNvCxnSpPr>
            <p:nvPr/>
          </p:nvCxnSpPr>
          <p:spPr>
            <a:xfrm>
              <a:off x="7325988" y="2985310"/>
              <a:ext cx="0" cy="387927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>
              <a:stCxn id="248" idx="6"/>
              <a:endCxn id="249" idx="2"/>
            </p:cNvCxnSpPr>
            <p:nvPr/>
          </p:nvCxnSpPr>
          <p:spPr>
            <a:xfrm>
              <a:off x="1467157" y="2837092"/>
              <a:ext cx="453934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>
              <a:stCxn id="249" idx="6"/>
              <a:endCxn id="250" idx="2"/>
            </p:cNvCxnSpPr>
            <p:nvPr/>
          </p:nvCxnSpPr>
          <p:spPr>
            <a:xfrm>
              <a:off x="2211721" y="2837092"/>
              <a:ext cx="45976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>
              <a:stCxn id="250" idx="6"/>
              <a:endCxn id="255" idx="2"/>
            </p:cNvCxnSpPr>
            <p:nvPr/>
          </p:nvCxnSpPr>
          <p:spPr>
            <a:xfrm>
              <a:off x="2962118" y="2837092"/>
              <a:ext cx="468697" cy="480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>
              <a:stCxn id="255" idx="6"/>
              <a:endCxn id="251" idx="2"/>
            </p:cNvCxnSpPr>
            <p:nvPr/>
          </p:nvCxnSpPr>
          <p:spPr>
            <a:xfrm flipV="1">
              <a:off x="3721445" y="2837092"/>
              <a:ext cx="469343" cy="4801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>
              <a:stCxn id="251" idx="6"/>
              <a:endCxn id="252" idx="2"/>
            </p:cNvCxnSpPr>
            <p:nvPr/>
          </p:nvCxnSpPr>
          <p:spPr>
            <a:xfrm flipV="1">
              <a:off x="4481418" y="2834288"/>
              <a:ext cx="479532" cy="2804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>
              <a:stCxn id="252" idx="6"/>
              <a:endCxn id="253" idx="2"/>
            </p:cNvCxnSpPr>
            <p:nvPr/>
          </p:nvCxnSpPr>
          <p:spPr>
            <a:xfrm>
              <a:off x="5251580" y="2834288"/>
              <a:ext cx="481916" cy="7605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>
              <a:stCxn id="253" idx="6"/>
            </p:cNvCxnSpPr>
            <p:nvPr/>
          </p:nvCxnSpPr>
          <p:spPr>
            <a:xfrm>
              <a:off x="6024126" y="2841893"/>
              <a:ext cx="310495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Oval 212"/>
            <p:cNvSpPr>
              <a:spLocks noChangeAspect="1"/>
            </p:cNvSpPr>
            <p:nvPr/>
          </p:nvSpPr>
          <p:spPr>
            <a:xfrm>
              <a:off x="1024662" y="3373237"/>
              <a:ext cx="594360" cy="59436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4" name="Oval 213"/>
            <p:cNvSpPr>
              <a:spLocks noChangeAspect="1"/>
            </p:cNvSpPr>
            <p:nvPr/>
          </p:nvSpPr>
          <p:spPr>
            <a:xfrm>
              <a:off x="1769226" y="3373237"/>
              <a:ext cx="594360" cy="59436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15" name="Oval 214"/>
            <p:cNvSpPr>
              <a:spLocks noChangeAspect="1"/>
            </p:cNvSpPr>
            <p:nvPr/>
          </p:nvSpPr>
          <p:spPr>
            <a:xfrm>
              <a:off x="2519623" y="3373237"/>
              <a:ext cx="594360" cy="59436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16" name="Oval 215"/>
            <p:cNvSpPr>
              <a:spLocks noChangeAspect="1"/>
            </p:cNvSpPr>
            <p:nvPr/>
          </p:nvSpPr>
          <p:spPr>
            <a:xfrm>
              <a:off x="4038923" y="3373237"/>
              <a:ext cx="594360" cy="59436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17" name="Oval 216"/>
            <p:cNvSpPr>
              <a:spLocks noChangeAspect="1"/>
            </p:cNvSpPr>
            <p:nvPr/>
          </p:nvSpPr>
          <p:spPr>
            <a:xfrm>
              <a:off x="4809085" y="3373237"/>
              <a:ext cx="594360" cy="59436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18" name="Oval 217"/>
            <p:cNvSpPr>
              <a:spLocks noChangeAspect="1"/>
            </p:cNvSpPr>
            <p:nvPr/>
          </p:nvSpPr>
          <p:spPr>
            <a:xfrm>
              <a:off x="5581631" y="3373237"/>
              <a:ext cx="594360" cy="59436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19" name="Oval 218"/>
            <p:cNvSpPr>
              <a:spLocks noChangeAspect="1"/>
            </p:cNvSpPr>
            <p:nvPr/>
          </p:nvSpPr>
          <p:spPr>
            <a:xfrm>
              <a:off x="7028808" y="3373237"/>
              <a:ext cx="594360" cy="59436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6376553" y="2579493"/>
              <a:ext cx="3810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</a:rPr>
                <a:t>...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6376553" y="4203223"/>
              <a:ext cx="3810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</a:rPr>
                <a:t>...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2" name="Oval 221"/>
            <p:cNvSpPr>
              <a:spLocks noChangeAspect="1"/>
            </p:cNvSpPr>
            <p:nvPr/>
          </p:nvSpPr>
          <p:spPr>
            <a:xfrm>
              <a:off x="3278950" y="3373237"/>
              <a:ext cx="594360" cy="59436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1176527" y="4343481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24" name="Straight Arrow Connector 223"/>
            <p:cNvCxnSpPr>
              <a:stCxn id="223" idx="6"/>
              <a:endCxn id="225" idx="2"/>
            </p:cNvCxnSpPr>
            <p:nvPr/>
          </p:nvCxnSpPr>
          <p:spPr>
            <a:xfrm>
              <a:off x="1467157" y="4488796"/>
              <a:ext cx="453934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Oval 224"/>
            <p:cNvSpPr/>
            <p:nvPr/>
          </p:nvSpPr>
          <p:spPr>
            <a:xfrm>
              <a:off x="1921091" y="4343481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cxnSp>
          <p:nvCxnSpPr>
            <p:cNvPr id="226" name="Straight Arrow Connector 225"/>
            <p:cNvCxnSpPr>
              <a:stCxn id="225" idx="6"/>
              <a:endCxn id="227" idx="2"/>
            </p:cNvCxnSpPr>
            <p:nvPr/>
          </p:nvCxnSpPr>
          <p:spPr>
            <a:xfrm>
              <a:off x="2211721" y="4488796"/>
              <a:ext cx="45976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Oval 226"/>
            <p:cNvSpPr/>
            <p:nvPr/>
          </p:nvSpPr>
          <p:spPr>
            <a:xfrm>
              <a:off x="2671488" y="4343481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cxnSp>
          <p:nvCxnSpPr>
            <p:cNvPr id="229" name="Straight Arrow Connector 228"/>
            <p:cNvCxnSpPr>
              <a:stCxn id="237" idx="6"/>
              <a:endCxn id="230" idx="2"/>
            </p:cNvCxnSpPr>
            <p:nvPr/>
          </p:nvCxnSpPr>
          <p:spPr>
            <a:xfrm>
              <a:off x="3721445" y="4488796"/>
              <a:ext cx="469343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/>
            <p:cNvSpPr/>
            <p:nvPr/>
          </p:nvSpPr>
          <p:spPr>
            <a:xfrm>
              <a:off x="4190788" y="4343481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960950" y="4343481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5733496" y="4343481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cxnSp>
          <p:nvCxnSpPr>
            <p:cNvPr id="235" name="Straight Arrow Connector 234"/>
            <p:cNvCxnSpPr>
              <a:stCxn id="234" idx="6"/>
            </p:cNvCxnSpPr>
            <p:nvPr/>
          </p:nvCxnSpPr>
          <p:spPr>
            <a:xfrm>
              <a:off x="6024126" y="4488796"/>
              <a:ext cx="384048" cy="2308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Oval 235"/>
            <p:cNvSpPr/>
            <p:nvPr/>
          </p:nvSpPr>
          <p:spPr>
            <a:xfrm>
              <a:off x="7180673" y="4343481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/>
            <p:nvPr/>
          </p:nvSpPr>
          <p:spPr>
            <a:xfrm>
              <a:off x="3430815" y="4343481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cxnSp>
          <p:nvCxnSpPr>
            <p:cNvPr id="238" name="Straight Arrow Connector 237"/>
            <p:cNvCxnSpPr>
              <a:endCxn id="236" idx="2"/>
            </p:cNvCxnSpPr>
            <p:nvPr/>
          </p:nvCxnSpPr>
          <p:spPr>
            <a:xfrm flipV="1">
              <a:off x="6787973" y="4488796"/>
              <a:ext cx="392700" cy="2308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TextBox 238"/>
            <p:cNvSpPr txBox="1"/>
            <p:nvPr/>
          </p:nvSpPr>
          <p:spPr>
            <a:xfrm>
              <a:off x="6376553" y="4864084"/>
              <a:ext cx="3810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</a:rPr>
                <a:t>...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1176527" y="5008578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1" name="Oval 240"/>
            <p:cNvSpPr/>
            <p:nvPr/>
          </p:nvSpPr>
          <p:spPr>
            <a:xfrm>
              <a:off x="1921091" y="5008578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/>
            <p:nvPr/>
          </p:nvSpPr>
          <p:spPr>
            <a:xfrm>
              <a:off x="2671488" y="5008578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/>
            <p:nvPr/>
          </p:nvSpPr>
          <p:spPr>
            <a:xfrm>
              <a:off x="4190788" y="5008578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/>
            <p:nvPr/>
          </p:nvSpPr>
          <p:spPr>
            <a:xfrm>
              <a:off x="4960950" y="5008578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/>
            <p:nvPr/>
          </p:nvSpPr>
          <p:spPr>
            <a:xfrm>
              <a:off x="5733496" y="5008578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46" name="Oval 245"/>
            <p:cNvSpPr/>
            <p:nvPr/>
          </p:nvSpPr>
          <p:spPr>
            <a:xfrm>
              <a:off x="7180673" y="5013114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47" name="Oval 246"/>
            <p:cNvSpPr/>
            <p:nvPr/>
          </p:nvSpPr>
          <p:spPr>
            <a:xfrm>
              <a:off x="3430815" y="5008578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48" name="Oval 247"/>
            <p:cNvSpPr/>
            <p:nvPr/>
          </p:nvSpPr>
          <p:spPr>
            <a:xfrm>
              <a:off x="1176527" y="2691777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9" name="Oval 248"/>
            <p:cNvSpPr/>
            <p:nvPr/>
          </p:nvSpPr>
          <p:spPr>
            <a:xfrm>
              <a:off x="1921091" y="2691777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50" name="Oval 249"/>
            <p:cNvSpPr/>
            <p:nvPr/>
          </p:nvSpPr>
          <p:spPr>
            <a:xfrm>
              <a:off x="2671488" y="2691777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51" name="Oval 250"/>
            <p:cNvSpPr/>
            <p:nvPr/>
          </p:nvSpPr>
          <p:spPr>
            <a:xfrm>
              <a:off x="4190788" y="2691777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52" name="Oval 251"/>
            <p:cNvSpPr/>
            <p:nvPr/>
          </p:nvSpPr>
          <p:spPr>
            <a:xfrm>
              <a:off x="4960950" y="2688973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5733496" y="2696578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7180673" y="2694680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3430815" y="2696578"/>
              <a:ext cx="290630" cy="290630"/>
            </a:xfrm>
            <a:prstGeom prst="ellipse">
              <a:avLst/>
            </a:prstGeom>
            <a:solidFill>
              <a:srgbClr val="FFFFCC"/>
            </a:solidFill>
            <a:ln w="381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cxnSp>
          <p:nvCxnSpPr>
            <p:cNvPr id="256" name="Straight Arrow Connector 255"/>
            <p:cNvCxnSpPr>
              <a:endCxn id="254" idx="2"/>
            </p:cNvCxnSpPr>
            <p:nvPr/>
          </p:nvCxnSpPr>
          <p:spPr>
            <a:xfrm>
              <a:off x="6863709" y="2839995"/>
              <a:ext cx="316964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TextBox 256"/>
            <p:cNvSpPr txBox="1"/>
            <p:nvPr/>
          </p:nvSpPr>
          <p:spPr>
            <a:xfrm>
              <a:off x="6376553" y="3466260"/>
              <a:ext cx="3810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</a:rPr>
                <a:t>...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260" name="Straight Arrow Connector 259"/>
            <p:cNvCxnSpPr>
              <a:stCxn id="217" idx="6"/>
              <a:endCxn id="218" idx="2"/>
            </p:cNvCxnSpPr>
            <p:nvPr/>
          </p:nvCxnSpPr>
          <p:spPr>
            <a:xfrm>
              <a:off x="5403445" y="3670417"/>
              <a:ext cx="178186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/>
            <p:cNvCxnSpPr>
              <a:stCxn id="213" idx="6"/>
              <a:endCxn id="214" idx="2"/>
            </p:cNvCxnSpPr>
            <p:nvPr/>
          </p:nvCxnSpPr>
          <p:spPr>
            <a:xfrm>
              <a:off x="1619022" y="3670417"/>
              <a:ext cx="150204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Arrow Connector 265"/>
            <p:cNvCxnSpPr>
              <a:stCxn id="215" idx="6"/>
              <a:endCxn id="222" idx="2"/>
            </p:cNvCxnSpPr>
            <p:nvPr/>
          </p:nvCxnSpPr>
          <p:spPr>
            <a:xfrm>
              <a:off x="3113983" y="3670417"/>
              <a:ext cx="164967" cy="0"/>
            </a:xfrm>
            <a:prstGeom prst="straightConnector1">
              <a:avLst/>
            </a:prstGeom>
            <a:ln w="34925" cmpd="sng">
              <a:solidFill>
                <a:schemeClr val="bg1">
                  <a:lumMod val="5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1" name="TextBox 270"/>
          <p:cNvSpPr txBox="1"/>
          <p:nvPr/>
        </p:nvSpPr>
        <p:spPr>
          <a:xfrm>
            <a:off x="603675" y="5510036"/>
            <a:ext cx="7918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If the dag is </a:t>
            </a:r>
            <a:r>
              <a:rPr lang="en-US" sz="2200" b="1" i="1" dirty="0" smtClean="0">
                <a:solidFill>
                  <a:srgbClr val="FF0000"/>
                </a:solidFill>
              </a:rPr>
              <a:t>regular</a:t>
            </a:r>
            <a:r>
              <a:rPr lang="en-US" sz="2200" dirty="0" smtClean="0"/>
              <a:t>, then the work and span of the throttled dag asymptotically match that of the </a:t>
            </a:r>
            <a:r>
              <a:rPr lang="en-US" sz="2200" dirty="0" err="1" smtClean="0"/>
              <a:t>unthrottled</a:t>
            </a:r>
            <a:r>
              <a:rPr lang="en-US" sz="2200" dirty="0" smtClean="0"/>
              <a:t> dag. </a:t>
            </a:r>
            <a:endParaRPr lang="en-US" sz="2200" b="1" i="1" dirty="0" smtClean="0"/>
          </a:p>
        </p:txBody>
      </p:sp>
      <p:sp>
        <p:nvSpPr>
          <p:cNvPr id="91" name="TextBox 90"/>
          <p:cNvSpPr txBox="1"/>
          <p:nvPr/>
        </p:nvSpPr>
        <p:spPr>
          <a:xfrm>
            <a:off x="603675" y="1065493"/>
            <a:ext cx="7918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We automatically throttle to save space, but the user shouldn’t worry about throttling affecting performance.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3675" y="1944273"/>
            <a:ext cx="79187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How does throttling a pipeline computation affect its performance?</a:t>
            </a:r>
          </a:p>
        </p:txBody>
      </p:sp>
    </p:spTree>
    <p:extLst>
      <p:ext uri="{BB962C8B-B14F-4D97-AF65-F5344CB8AC3E}">
        <p14:creationId xmlns:p14="http://schemas.microsoft.com/office/powerpoint/2010/main" val="105581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Impact of Throttling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41</a:t>
            </a:fld>
            <a:endParaRPr lang="en-US" dirty="0"/>
          </a:p>
        </p:txBody>
      </p:sp>
      <p:cxnSp>
        <p:nvCxnSpPr>
          <p:cNvPr id="141" name="Straight Arrow Connector 140"/>
          <p:cNvCxnSpPr>
            <a:stCxn id="164" idx="4"/>
            <a:endCxn id="174" idx="0"/>
          </p:cNvCxnSpPr>
          <p:nvPr/>
        </p:nvCxnSpPr>
        <p:spPr>
          <a:xfrm>
            <a:off x="836798" y="3903627"/>
            <a:ext cx="0" cy="375884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47" idx="4"/>
            <a:endCxn id="176" idx="0"/>
          </p:cNvCxnSpPr>
          <p:nvPr/>
        </p:nvCxnSpPr>
        <p:spPr>
          <a:xfrm>
            <a:off x="1581362" y="3816716"/>
            <a:ext cx="0" cy="46279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250" idx="4"/>
            <a:endCxn id="178" idx="0"/>
          </p:cNvCxnSpPr>
          <p:nvPr/>
        </p:nvCxnSpPr>
        <p:spPr>
          <a:xfrm>
            <a:off x="2331759" y="3816716"/>
            <a:ext cx="0" cy="46279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73" idx="4"/>
            <a:endCxn id="185" idx="0"/>
          </p:cNvCxnSpPr>
          <p:nvPr/>
        </p:nvCxnSpPr>
        <p:spPr>
          <a:xfrm>
            <a:off x="3815242" y="3904963"/>
            <a:ext cx="0" cy="375884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253" idx="4"/>
            <a:endCxn id="180" idx="0"/>
          </p:cNvCxnSpPr>
          <p:nvPr/>
        </p:nvCxnSpPr>
        <p:spPr>
          <a:xfrm>
            <a:off x="4575215" y="3818052"/>
            <a:ext cx="0" cy="46279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56" idx="4"/>
            <a:endCxn id="181" idx="0"/>
          </p:cNvCxnSpPr>
          <p:nvPr/>
        </p:nvCxnSpPr>
        <p:spPr>
          <a:xfrm>
            <a:off x="6025868" y="3818140"/>
            <a:ext cx="0" cy="46279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69" idx="4"/>
            <a:endCxn id="182" idx="0"/>
          </p:cNvCxnSpPr>
          <p:nvPr/>
        </p:nvCxnSpPr>
        <p:spPr>
          <a:xfrm>
            <a:off x="6749318" y="3905051"/>
            <a:ext cx="0" cy="375884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70" idx="4"/>
            <a:endCxn id="184" idx="0"/>
          </p:cNvCxnSpPr>
          <p:nvPr/>
        </p:nvCxnSpPr>
        <p:spPr>
          <a:xfrm>
            <a:off x="8196495" y="3905051"/>
            <a:ext cx="0" cy="375884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96" idx="4"/>
            <a:endCxn id="164" idx="0"/>
          </p:cNvCxnSpPr>
          <p:nvPr/>
        </p:nvCxnSpPr>
        <p:spPr>
          <a:xfrm>
            <a:off x="836798" y="2910817"/>
            <a:ext cx="0" cy="39845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97" idx="4"/>
            <a:endCxn id="247" idx="0"/>
          </p:cNvCxnSpPr>
          <p:nvPr/>
        </p:nvCxnSpPr>
        <p:spPr>
          <a:xfrm>
            <a:off x="1581362" y="2910817"/>
            <a:ext cx="0" cy="48536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98" idx="4"/>
            <a:endCxn id="250" idx="0"/>
          </p:cNvCxnSpPr>
          <p:nvPr/>
        </p:nvCxnSpPr>
        <p:spPr>
          <a:xfrm>
            <a:off x="2331759" y="2910817"/>
            <a:ext cx="0" cy="48536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203" idx="4"/>
            <a:endCxn id="173" idx="0"/>
          </p:cNvCxnSpPr>
          <p:nvPr/>
        </p:nvCxnSpPr>
        <p:spPr>
          <a:xfrm>
            <a:off x="3815242" y="2910817"/>
            <a:ext cx="0" cy="3997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99" idx="4"/>
            <a:endCxn id="253" idx="0"/>
          </p:cNvCxnSpPr>
          <p:nvPr/>
        </p:nvCxnSpPr>
        <p:spPr>
          <a:xfrm>
            <a:off x="4575215" y="2912153"/>
            <a:ext cx="0" cy="48536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200" idx="4"/>
            <a:endCxn id="256" idx="0"/>
          </p:cNvCxnSpPr>
          <p:nvPr/>
        </p:nvCxnSpPr>
        <p:spPr>
          <a:xfrm>
            <a:off x="6025868" y="2909437"/>
            <a:ext cx="0" cy="488164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01" idx="4"/>
            <a:endCxn id="169" idx="0"/>
          </p:cNvCxnSpPr>
          <p:nvPr/>
        </p:nvCxnSpPr>
        <p:spPr>
          <a:xfrm>
            <a:off x="6749318" y="2910905"/>
            <a:ext cx="0" cy="3997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202" idx="4"/>
            <a:endCxn id="170" idx="0"/>
          </p:cNvCxnSpPr>
          <p:nvPr/>
        </p:nvCxnSpPr>
        <p:spPr>
          <a:xfrm>
            <a:off x="8196495" y="2915144"/>
            <a:ext cx="0" cy="39554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96" idx="6"/>
            <a:endCxn id="197" idx="2"/>
          </p:cNvCxnSpPr>
          <p:nvPr/>
        </p:nvCxnSpPr>
        <p:spPr>
          <a:xfrm>
            <a:off x="982113" y="2765502"/>
            <a:ext cx="453934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97" idx="6"/>
            <a:endCxn id="198" idx="2"/>
          </p:cNvCxnSpPr>
          <p:nvPr/>
        </p:nvCxnSpPr>
        <p:spPr>
          <a:xfrm>
            <a:off x="1726677" y="2765502"/>
            <a:ext cx="45976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98" idx="6"/>
            <a:endCxn id="73" idx="2"/>
          </p:cNvCxnSpPr>
          <p:nvPr/>
        </p:nvCxnSpPr>
        <p:spPr>
          <a:xfrm>
            <a:off x="2477074" y="2765502"/>
            <a:ext cx="433526" cy="133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203" idx="6"/>
            <a:endCxn id="199" idx="2"/>
          </p:cNvCxnSpPr>
          <p:nvPr/>
        </p:nvCxnSpPr>
        <p:spPr>
          <a:xfrm>
            <a:off x="3960557" y="2765502"/>
            <a:ext cx="469343" cy="133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99" idx="6"/>
            <a:endCxn id="113" idx="2"/>
          </p:cNvCxnSpPr>
          <p:nvPr/>
        </p:nvCxnSpPr>
        <p:spPr>
          <a:xfrm flipV="1">
            <a:off x="4720530" y="2765502"/>
            <a:ext cx="434696" cy="133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200" idx="6"/>
            <a:endCxn id="201" idx="2"/>
          </p:cNvCxnSpPr>
          <p:nvPr/>
        </p:nvCxnSpPr>
        <p:spPr>
          <a:xfrm>
            <a:off x="6171183" y="2764122"/>
            <a:ext cx="432820" cy="1468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201" idx="6"/>
          </p:cNvCxnSpPr>
          <p:nvPr/>
        </p:nvCxnSpPr>
        <p:spPr>
          <a:xfrm>
            <a:off x="6894633" y="2765590"/>
            <a:ext cx="31049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>
            <a:spLocks noChangeAspect="1"/>
          </p:cNvSpPr>
          <p:nvPr/>
        </p:nvSpPr>
        <p:spPr>
          <a:xfrm>
            <a:off x="539618" y="3309267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6452138" y="3310691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7899315" y="3310691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7250823" y="2512131"/>
            <a:ext cx="381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250823" y="4140677"/>
            <a:ext cx="381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3" name="Oval 172"/>
          <p:cNvSpPr>
            <a:spLocks noChangeAspect="1"/>
          </p:cNvSpPr>
          <p:nvPr/>
        </p:nvSpPr>
        <p:spPr>
          <a:xfrm>
            <a:off x="3518062" y="3310603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74" name="Oval 173"/>
          <p:cNvSpPr/>
          <p:nvPr/>
        </p:nvSpPr>
        <p:spPr>
          <a:xfrm>
            <a:off x="691483" y="427951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75" name="Straight Arrow Connector 174"/>
          <p:cNvCxnSpPr>
            <a:stCxn id="174" idx="6"/>
            <a:endCxn id="176" idx="2"/>
          </p:cNvCxnSpPr>
          <p:nvPr/>
        </p:nvCxnSpPr>
        <p:spPr>
          <a:xfrm>
            <a:off x="982113" y="4424826"/>
            <a:ext cx="453934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1436047" y="427951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cxnSp>
        <p:nvCxnSpPr>
          <p:cNvPr id="177" name="Straight Arrow Connector 176"/>
          <p:cNvCxnSpPr>
            <a:stCxn id="176" idx="6"/>
            <a:endCxn id="178" idx="2"/>
          </p:cNvCxnSpPr>
          <p:nvPr/>
        </p:nvCxnSpPr>
        <p:spPr>
          <a:xfrm>
            <a:off x="1726677" y="4424826"/>
            <a:ext cx="45976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>
            <a:off x="2186444" y="427951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cxnSp>
        <p:nvCxnSpPr>
          <p:cNvPr id="179" name="Straight Arrow Connector 178"/>
          <p:cNvCxnSpPr>
            <a:stCxn id="185" idx="6"/>
            <a:endCxn id="180" idx="2"/>
          </p:cNvCxnSpPr>
          <p:nvPr/>
        </p:nvCxnSpPr>
        <p:spPr>
          <a:xfrm>
            <a:off x="3960557" y="4426162"/>
            <a:ext cx="469343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4429900" y="428084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81" name="Oval 180"/>
          <p:cNvSpPr/>
          <p:nvPr/>
        </p:nvSpPr>
        <p:spPr>
          <a:xfrm>
            <a:off x="5880553" y="4280935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82" name="Oval 181"/>
          <p:cNvSpPr/>
          <p:nvPr/>
        </p:nvSpPr>
        <p:spPr>
          <a:xfrm>
            <a:off x="6604003" y="4280935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cxnSp>
        <p:nvCxnSpPr>
          <p:cNvPr id="183" name="Straight Arrow Connector 182"/>
          <p:cNvCxnSpPr>
            <a:stCxn id="182" idx="6"/>
          </p:cNvCxnSpPr>
          <p:nvPr/>
        </p:nvCxnSpPr>
        <p:spPr>
          <a:xfrm>
            <a:off x="6894633" y="4426250"/>
            <a:ext cx="384048" cy="2308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Oval 183"/>
          <p:cNvSpPr/>
          <p:nvPr/>
        </p:nvSpPr>
        <p:spPr>
          <a:xfrm>
            <a:off x="8051180" y="4280935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85" name="Oval 184"/>
          <p:cNvSpPr/>
          <p:nvPr/>
        </p:nvSpPr>
        <p:spPr>
          <a:xfrm>
            <a:off x="3669927" y="428084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cxnSp>
        <p:nvCxnSpPr>
          <p:cNvPr id="186" name="Straight Arrow Connector 185"/>
          <p:cNvCxnSpPr>
            <a:endCxn id="184" idx="2"/>
          </p:cNvCxnSpPr>
          <p:nvPr/>
        </p:nvCxnSpPr>
        <p:spPr>
          <a:xfrm flipV="1">
            <a:off x="7658480" y="4426250"/>
            <a:ext cx="392700" cy="2308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Oval 195"/>
          <p:cNvSpPr/>
          <p:nvPr/>
        </p:nvSpPr>
        <p:spPr>
          <a:xfrm>
            <a:off x="691483" y="262018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1436047" y="262018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98" name="Oval 197"/>
          <p:cNvSpPr/>
          <p:nvPr/>
        </p:nvSpPr>
        <p:spPr>
          <a:xfrm>
            <a:off x="2186444" y="262018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99" name="Oval 198"/>
          <p:cNvSpPr/>
          <p:nvPr/>
        </p:nvSpPr>
        <p:spPr>
          <a:xfrm>
            <a:off x="4429900" y="2621523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200" name="Oval 199"/>
          <p:cNvSpPr/>
          <p:nvPr/>
        </p:nvSpPr>
        <p:spPr>
          <a:xfrm>
            <a:off x="5880553" y="261880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201" name="Oval 200"/>
          <p:cNvSpPr/>
          <p:nvPr/>
        </p:nvSpPr>
        <p:spPr>
          <a:xfrm>
            <a:off x="6604003" y="2620275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202" name="Oval 201"/>
          <p:cNvSpPr/>
          <p:nvPr/>
        </p:nvSpPr>
        <p:spPr>
          <a:xfrm>
            <a:off x="8051180" y="2624514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203" name="Oval 202"/>
          <p:cNvSpPr/>
          <p:nvPr/>
        </p:nvSpPr>
        <p:spPr>
          <a:xfrm>
            <a:off x="3669927" y="262018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cxnSp>
        <p:nvCxnSpPr>
          <p:cNvPr id="204" name="Straight Arrow Connector 203"/>
          <p:cNvCxnSpPr>
            <a:endCxn id="202" idx="2"/>
          </p:cNvCxnSpPr>
          <p:nvPr/>
        </p:nvCxnSpPr>
        <p:spPr>
          <a:xfrm>
            <a:off x="7658480" y="2769829"/>
            <a:ext cx="39270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7250823" y="3403714"/>
            <a:ext cx="381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9" name="Straight Arrow Connector 208"/>
          <p:cNvCxnSpPr>
            <a:stCxn id="178" idx="6"/>
            <a:endCxn id="72" idx="2"/>
          </p:cNvCxnSpPr>
          <p:nvPr/>
        </p:nvCxnSpPr>
        <p:spPr>
          <a:xfrm>
            <a:off x="2477074" y="4424826"/>
            <a:ext cx="433526" cy="133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80" idx="6"/>
            <a:endCxn id="112" idx="2"/>
          </p:cNvCxnSpPr>
          <p:nvPr/>
        </p:nvCxnSpPr>
        <p:spPr>
          <a:xfrm flipV="1">
            <a:off x="4720530" y="4421493"/>
            <a:ext cx="434696" cy="4669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181" idx="6"/>
            <a:endCxn id="182" idx="2"/>
          </p:cNvCxnSpPr>
          <p:nvPr/>
        </p:nvCxnSpPr>
        <p:spPr>
          <a:xfrm>
            <a:off x="6171183" y="4426250"/>
            <a:ext cx="43282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603675" y="1065493"/>
            <a:ext cx="7918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We automatically throttle to save space, but the user shouldn’t worry about throttling affecting performance.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603675" y="5513832"/>
            <a:ext cx="7918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If the dag is </a:t>
            </a:r>
            <a:r>
              <a:rPr lang="en-US" sz="2200" b="1" i="1" dirty="0" smtClean="0">
                <a:solidFill>
                  <a:srgbClr val="FF0000"/>
                </a:solidFill>
              </a:rPr>
              <a:t>irregular</a:t>
            </a:r>
            <a:r>
              <a:rPr lang="en-US" sz="2200" dirty="0" smtClean="0"/>
              <a:t>, then there are pipelines where </a:t>
            </a:r>
            <a:r>
              <a:rPr lang="en-US" sz="2200" b="1" dirty="0" smtClean="0">
                <a:solidFill>
                  <a:srgbClr val="FF0000"/>
                </a:solidFill>
              </a:rPr>
              <a:t>no</a:t>
            </a:r>
            <a:r>
              <a:rPr lang="en-US" sz="2200" dirty="0" smtClean="0"/>
              <a:t> throttling scheduler can achieve speedup.</a:t>
            </a:r>
            <a:endParaRPr lang="en-US" sz="2200" b="1" i="1" dirty="0" smtClean="0"/>
          </a:p>
        </p:txBody>
      </p:sp>
      <p:sp>
        <p:nvSpPr>
          <p:cNvPr id="247" name="Oval 246"/>
          <p:cNvSpPr>
            <a:spLocks noChangeAspect="1"/>
          </p:cNvSpPr>
          <p:nvPr/>
        </p:nvSpPr>
        <p:spPr>
          <a:xfrm>
            <a:off x="1371092" y="3396177"/>
            <a:ext cx="420539" cy="420539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50" name="Oval 249"/>
          <p:cNvSpPr>
            <a:spLocks noChangeAspect="1"/>
          </p:cNvSpPr>
          <p:nvPr/>
        </p:nvSpPr>
        <p:spPr>
          <a:xfrm>
            <a:off x="2121489" y="3396177"/>
            <a:ext cx="420539" cy="420539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53" name="Oval 252"/>
          <p:cNvSpPr>
            <a:spLocks noChangeAspect="1"/>
          </p:cNvSpPr>
          <p:nvPr/>
        </p:nvSpPr>
        <p:spPr>
          <a:xfrm>
            <a:off x="4364945" y="3397513"/>
            <a:ext cx="420539" cy="420539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5815598" y="3397601"/>
            <a:ext cx="420539" cy="420539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691483" y="4672263"/>
            <a:ext cx="2509747" cy="369332"/>
            <a:chOff x="200013" y="2133600"/>
            <a:chExt cx="1809773" cy="369332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200013" y="2318266"/>
              <a:ext cx="1809773" cy="0"/>
            </a:xfrm>
            <a:prstGeom prst="straightConnector1">
              <a:avLst/>
            </a:prstGeom>
            <a:ln w="19050" cmpd="sng">
              <a:solidFill>
                <a:srgbClr val="0000FF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727230" y="2133600"/>
              <a:ext cx="77321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800080"/>
                  </a:solidFill>
                  <a:latin typeface="Calibri"/>
                  <a:cs typeface="Calibri"/>
                </a:rPr>
                <a:t>T</a:t>
              </a:r>
              <a:r>
                <a:rPr lang="en-US" i="1" baseline="-25000" dirty="0" smtClean="0">
                  <a:solidFill>
                    <a:srgbClr val="800080"/>
                  </a:solidFill>
                  <a:latin typeface="Calibri"/>
                  <a:cs typeface="Calibri"/>
                </a:rPr>
                <a:t>1</a:t>
              </a:r>
              <a:r>
                <a:rPr lang="en-US" i="1" baseline="30000" dirty="0" smtClean="0">
                  <a:solidFill>
                    <a:srgbClr val="800080"/>
                  </a:solidFill>
                  <a:latin typeface="Calibri"/>
                  <a:cs typeface="Calibri"/>
                </a:rPr>
                <a:t>1/3</a:t>
              </a:r>
              <a:r>
                <a:rPr lang="en-US" i="1" dirty="0" smtClean="0">
                  <a:solidFill>
                    <a:srgbClr val="800080"/>
                  </a:solidFill>
                  <a:latin typeface="Calibri"/>
                  <a:cs typeface="Calibri"/>
                </a:rPr>
                <a:t> + 1</a:t>
              </a:r>
              <a:endParaRPr lang="en-US" i="1" dirty="0">
                <a:solidFill>
                  <a:srgbClr val="800080"/>
                </a:solidFill>
                <a:latin typeface="Calibri"/>
                <a:cs typeface="Calibri"/>
              </a:endParaRPr>
            </a:p>
          </p:txBody>
        </p:sp>
      </p:grpSp>
      <p:cxnSp>
        <p:nvCxnSpPr>
          <p:cNvPr id="70" name="Straight Arrow Connector 69"/>
          <p:cNvCxnSpPr>
            <a:stCxn id="74" idx="4"/>
            <a:endCxn id="72" idx="0"/>
          </p:cNvCxnSpPr>
          <p:nvPr/>
        </p:nvCxnSpPr>
        <p:spPr>
          <a:xfrm>
            <a:off x="3055915" y="3818052"/>
            <a:ext cx="0" cy="46279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3" idx="4"/>
            <a:endCxn id="74" idx="0"/>
          </p:cNvCxnSpPr>
          <p:nvPr/>
        </p:nvCxnSpPr>
        <p:spPr>
          <a:xfrm>
            <a:off x="3055915" y="2912153"/>
            <a:ext cx="0" cy="48536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2910600" y="428084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2910600" y="2621523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2845645" y="3397513"/>
            <a:ext cx="420539" cy="420539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77" name="Straight Arrow Connector 76"/>
          <p:cNvCxnSpPr>
            <a:stCxn id="73" idx="6"/>
            <a:endCxn id="203" idx="2"/>
          </p:cNvCxnSpPr>
          <p:nvPr/>
        </p:nvCxnSpPr>
        <p:spPr>
          <a:xfrm flipV="1">
            <a:off x="3201230" y="2765502"/>
            <a:ext cx="468697" cy="133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2" idx="6"/>
            <a:endCxn id="185" idx="2"/>
          </p:cNvCxnSpPr>
          <p:nvPr/>
        </p:nvCxnSpPr>
        <p:spPr>
          <a:xfrm>
            <a:off x="3201230" y="4426162"/>
            <a:ext cx="46869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14" idx="4"/>
            <a:endCxn id="112" idx="0"/>
          </p:cNvCxnSpPr>
          <p:nvPr/>
        </p:nvCxnSpPr>
        <p:spPr>
          <a:xfrm>
            <a:off x="5300541" y="3813383"/>
            <a:ext cx="0" cy="46279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13" idx="4"/>
            <a:endCxn id="114" idx="0"/>
          </p:cNvCxnSpPr>
          <p:nvPr/>
        </p:nvCxnSpPr>
        <p:spPr>
          <a:xfrm>
            <a:off x="5300541" y="2910817"/>
            <a:ext cx="0" cy="48202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5155226" y="427617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5155226" y="2620187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5090271" y="3392844"/>
            <a:ext cx="420539" cy="420539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17" name="Straight Arrow Connector 116"/>
          <p:cNvCxnSpPr>
            <a:stCxn id="113" idx="6"/>
            <a:endCxn id="200" idx="2"/>
          </p:cNvCxnSpPr>
          <p:nvPr/>
        </p:nvCxnSpPr>
        <p:spPr>
          <a:xfrm flipV="1">
            <a:off x="5445856" y="2764122"/>
            <a:ext cx="434697" cy="138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2" idx="6"/>
            <a:endCxn id="181" idx="2"/>
          </p:cNvCxnSpPr>
          <p:nvPr/>
        </p:nvCxnSpPr>
        <p:spPr>
          <a:xfrm>
            <a:off x="5445856" y="4421493"/>
            <a:ext cx="434697" cy="475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3669927" y="4672263"/>
            <a:ext cx="2501256" cy="369332"/>
            <a:chOff x="199612" y="2133600"/>
            <a:chExt cx="1810578" cy="369332"/>
          </a:xfrm>
        </p:grpSpPr>
        <p:cxnSp>
          <p:nvCxnSpPr>
            <p:cNvPr id="125" name="Straight Arrow Connector 124"/>
            <p:cNvCxnSpPr/>
            <p:nvPr/>
          </p:nvCxnSpPr>
          <p:spPr>
            <a:xfrm>
              <a:off x="199612" y="2318266"/>
              <a:ext cx="1810578" cy="0"/>
            </a:xfrm>
            <a:prstGeom prst="straightConnector1">
              <a:avLst/>
            </a:prstGeom>
            <a:ln w="19050" cmpd="sng">
              <a:solidFill>
                <a:srgbClr val="0000FF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702379" y="2133600"/>
              <a:ext cx="77036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800080"/>
                  </a:solidFill>
                  <a:cs typeface="Times New Roman"/>
                </a:rPr>
                <a:t>T</a:t>
              </a:r>
              <a:r>
                <a:rPr lang="en-US" i="1" baseline="-25000" dirty="0" smtClean="0">
                  <a:solidFill>
                    <a:srgbClr val="800080"/>
                  </a:solidFill>
                  <a:cs typeface="Times New Roman"/>
                </a:rPr>
                <a:t>1</a:t>
              </a:r>
              <a:r>
                <a:rPr lang="en-US" i="1" baseline="30000" dirty="0" smtClean="0">
                  <a:solidFill>
                    <a:srgbClr val="800080"/>
                  </a:solidFill>
                  <a:cs typeface="Times New Roman"/>
                </a:rPr>
                <a:t>1/3</a:t>
              </a:r>
              <a:r>
                <a:rPr lang="en-US" i="1" dirty="0" smtClean="0">
                  <a:solidFill>
                    <a:srgbClr val="800080"/>
                  </a:solidFill>
                  <a:cs typeface="Times New Roman"/>
                </a:rPr>
                <a:t> + 1</a:t>
              </a:r>
              <a:endParaRPr lang="en-US" i="1" dirty="0">
                <a:solidFill>
                  <a:srgbClr val="800080"/>
                </a:solidFill>
                <a:cs typeface="Times New Roman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91483" y="5041595"/>
            <a:ext cx="7650327" cy="369332"/>
            <a:chOff x="181809" y="2526268"/>
            <a:chExt cx="6494756" cy="369332"/>
          </a:xfrm>
        </p:grpSpPr>
        <p:cxnSp>
          <p:nvCxnSpPr>
            <p:cNvPr id="128" name="Straight Arrow Connector 127"/>
            <p:cNvCxnSpPr/>
            <p:nvPr/>
          </p:nvCxnSpPr>
          <p:spPr>
            <a:xfrm>
              <a:off x="181809" y="2710934"/>
              <a:ext cx="6494756" cy="0"/>
            </a:xfrm>
            <a:prstGeom prst="straightConnector1">
              <a:avLst/>
            </a:prstGeom>
            <a:ln w="19050" cmpd="sng">
              <a:solidFill>
                <a:srgbClr val="0000FF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2590800" y="2526268"/>
              <a:ext cx="1676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800080"/>
                  </a:solidFill>
                  <a:latin typeface="Calibri"/>
                  <a:cs typeface="Calibri"/>
                </a:rPr>
                <a:t>(T</a:t>
              </a:r>
              <a:r>
                <a:rPr lang="en-US" i="1" baseline="-25000" dirty="0" smtClean="0">
                  <a:solidFill>
                    <a:srgbClr val="800080"/>
                  </a:solidFill>
                  <a:latin typeface="Calibri"/>
                  <a:cs typeface="Calibri"/>
                </a:rPr>
                <a:t>1</a:t>
              </a:r>
              <a:r>
                <a:rPr lang="en-US" i="1" baseline="30000" dirty="0" smtClean="0">
                  <a:solidFill>
                    <a:srgbClr val="800080"/>
                  </a:solidFill>
                  <a:latin typeface="Calibri"/>
                  <a:cs typeface="Calibri"/>
                </a:rPr>
                <a:t>2/3</a:t>
              </a:r>
              <a:r>
                <a:rPr lang="en-US" i="1" dirty="0" smtClean="0">
                  <a:solidFill>
                    <a:srgbClr val="800080"/>
                  </a:solidFill>
                  <a:latin typeface="Calibri"/>
                  <a:cs typeface="Calibri"/>
                </a:rPr>
                <a:t> + T</a:t>
              </a:r>
              <a:r>
                <a:rPr lang="en-US" i="1" baseline="-25000" dirty="0" smtClean="0">
                  <a:solidFill>
                    <a:srgbClr val="800080"/>
                  </a:solidFill>
                  <a:latin typeface="Calibri"/>
                  <a:cs typeface="Calibri"/>
                </a:rPr>
                <a:t>1</a:t>
              </a:r>
              <a:r>
                <a:rPr lang="en-US" i="1" baseline="30000" dirty="0" smtClean="0">
                  <a:solidFill>
                    <a:srgbClr val="800080"/>
                  </a:solidFill>
                  <a:latin typeface="Calibri"/>
                  <a:cs typeface="Calibri"/>
                </a:rPr>
                <a:t>1/3</a:t>
              </a:r>
              <a:r>
                <a:rPr lang="en-US" i="1" dirty="0" smtClean="0">
                  <a:solidFill>
                    <a:srgbClr val="800080"/>
                  </a:solidFill>
                  <a:latin typeface="Calibri"/>
                  <a:cs typeface="Calibri"/>
                </a:rPr>
                <a:t>)/2</a:t>
              </a:r>
              <a:endParaRPr lang="en-US" i="1" dirty="0">
                <a:solidFill>
                  <a:srgbClr val="80008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03675" y="1944273"/>
            <a:ext cx="79187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How does throttling a pipeline computation affect its performance?</a:t>
            </a:r>
          </a:p>
        </p:txBody>
      </p:sp>
    </p:spTree>
    <p:extLst>
      <p:ext uri="{BB962C8B-B14F-4D97-AF65-F5344CB8AC3E}">
        <p14:creationId xmlns:p14="http://schemas.microsoft.com/office/powerpoint/2010/main" val="29290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Dedup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Performance Comparison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42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72822" y="5108674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Throttling limit = 4P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4541" y="4828285"/>
            <a:ext cx="2662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processors (P)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79003" y="2983311"/>
            <a:ext cx="372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Speedup over serial execution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1470616" y="1203109"/>
            <a:ext cx="6283541" cy="42441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35846" y="5584519"/>
            <a:ext cx="748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Modified </a:t>
            </a:r>
            <a:r>
              <a:rPr lang="en-US" dirty="0" err="1" smtClean="0"/>
              <a:t>Cilk</a:t>
            </a:r>
            <a:r>
              <a:rPr lang="en-US" dirty="0" smtClean="0"/>
              <a:t>-P uses a single worker thread for writing out output, like the </a:t>
            </a:r>
            <a:r>
              <a:rPr lang="en-US" dirty="0" err="1" smtClean="0"/>
              <a:t>Pthreaded</a:t>
            </a:r>
            <a:r>
              <a:rPr lang="en-US" dirty="0" smtClean="0"/>
              <a:t> implementation, which helps performance as well. 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45074"/>
              </p:ext>
            </p:extLst>
          </p:nvPr>
        </p:nvGraphicFramePr>
        <p:xfrm>
          <a:off x="1850638" y="1292225"/>
          <a:ext cx="5903520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86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9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Cilk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Programming Model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68752" y="2103295"/>
            <a:ext cx="6172200" cy="286847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fib(int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 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if(n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&lt; 2) { return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 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x =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cilk_spawn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fib(n-1);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 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y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fib(n-2);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 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cilk_sync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  return (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x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+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y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5435648" y="3668890"/>
            <a:ext cx="3042871" cy="1069088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648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Control cannot pass this point until all spawned children have returned.</a:t>
            </a:r>
            <a:endParaRPr lang="en-GB" sz="2200" dirty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634610" y="3976866"/>
            <a:ext cx="1781500" cy="0"/>
          </a:xfrm>
          <a:prstGeom prst="line">
            <a:avLst/>
          </a:prstGeom>
          <a:ln w="38100">
            <a:solidFill>
              <a:srgbClr val="7F7F7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06766" y="5399998"/>
            <a:ext cx="65864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/>
              <a:t>Cilk</a:t>
            </a:r>
            <a:r>
              <a:rPr lang="en-US" sz="2200" dirty="0" smtClean="0"/>
              <a:t> keywords </a:t>
            </a:r>
            <a:r>
              <a:rPr lang="en-US" sz="2200" b="1" i="1" dirty="0" smtClean="0">
                <a:solidFill>
                  <a:srgbClr val="FF0000"/>
                </a:solidFill>
              </a:rPr>
              <a:t>grant permission</a:t>
            </a:r>
            <a:r>
              <a:rPr lang="en-US" sz="2200" b="1" i="1" spc="3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for parallel execution.  </a:t>
            </a:r>
            <a:br>
              <a:rPr lang="en-US" sz="2200" dirty="0" smtClean="0"/>
            </a:br>
            <a:r>
              <a:rPr lang="en-US" sz="2200" dirty="0" smtClean="0"/>
              <a:t>They do not </a:t>
            </a:r>
            <a:r>
              <a:rPr lang="en-US" sz="2200" b="1" i="1" dirty="0" smtClean="0">
                <a:solidFill>
                  <a:srgbClr val="FF0000"/>
                </a:solidFill>
              </a:rPr>
              <a:t>command</a:t>
            </a:r>
            <a:r>
              <a:rPr lang="en-US" sz="2200" b="1" spc="3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parallel execution.</a:t>
            </a:r>
            <a:endParaRPr lang="en-US" sz="2200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435648" y="1276528"/>
            <a:ext cx="3246120" cy="1069088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648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The named </a:t>
            </a:r>
            <a:r>
              <a:rPr lang="en-GB" sz="2200" b="1" i="1" dirty="0" smtClean="0">
                <a:solidFill>
                  <a:srgbClr val="FF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child </a:t>
            </a:r>
            <a:r>
              <a:rPr lang="en-GB" sz="2200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function may execute </a:t>
            </a:r>
            <a:r>
              <a:rPr lang="en-GB" sz="2200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in parallel with the </a:t>
            </a:r>
            <a:r>
              <a:rPr lang="en-GB" sz="2200" b="1" i="1" dirty="0" smtClean="0">
                <a:solidFill>
                  <a:srgbClr val="FF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parent</a:t>
            </a:r>
            <a:r>
              <a:rPr lang="en-GB" sz="2200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caller</a:t>
            </a:r>
            <a:r>
              <a:rPr lang="en-GB" sz="2200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14" name="AutoShape 10"/>
          <p:cNvSpPr>
            <a:spLocks/>
          </p:cNvSpPr>
          <p:nvPr/>
        </p:nvSpPr>
        <p:spPr bwMode="auto">
          <a:xfrm rot="10800000" flipV="1">
            <a:off x="3931292" y="1718948"/>
            <a:ext cx="1827155" cy="130289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975 w 21600"/>
              <a:gd name="T19" fmla="*/ 0 h 21600"/>
              <a:gd name="T20" fmla="*/ 15762 w 21600"/>
              <a:gd name="T21" fmla="*/ 10799 h 21600"/>
              <a:gd name="connsiteX0" fmla="*/ 239 w 13161"/>
              <a:gd name="connsiteY0" fmla="*/ 270 h 8376"/>
              <a:gd name="connsiteX1" fmla="*/ 2637 w 13161"/>
              <a:gd name="connsiteY1" fmla="*/ 1 h 8376"/>
              <a:gd name="connsiteX2" fmla="*/ 13161 w 13161"/>
              <a:gd name="connsiteY2" fmla="*/ 8376 h 8376"/>
              <a:gd name="connsiteX3" fmla="*/ 0 w 13161"/>
              <a:gd name="connsiteY3" fmla="*/ 8183 h 8376"/>
              <a:gd name="connsiteX4" fmla="*/ 239 w 13161"/>
              <a:gd name="connsiteY4" fmla="*/ 270 h 8376"/>
              <a:gd name="connsiteX0" fmla="*/ 239 w 13161"/>
              <a:gd name="connsiteY0" fmla="*/ 270 h 8376"/>
              <a:gd name="connsiteX1" fmla="*/ 2637 w 13161"/>
              <a:gd name="connsiteY1" fmla="*/ 1 h 8376"/>
              <a:gd name="connsiteX2" fmla="*/ 13161 w 13161"/>
              <a:gd name="connsiteY2" fmla="*/ 8376 h 8376"/>
              <a:gd name="connsiteX0" fmla="*/ 2422 w 15344"/>
              <a:gd name="connsiteY0" fmla="*/ 270 h 9507"/>
              <a:gd name="connsiteX1" fmla="*/ 4820 w 15344"/>
              <a:gd name="connsiteY1" fmla="*/ 1 h 9507"/>
              <a:gd name="connsiteX2" fmla="*/ 15344 w 15344"/>
              <a:gd name="connsiteY2" fmla="*/ 8376 h 9507"/>
              <a:gd name="connsiteX3" fmla="*/ 2183 w 15344"/>
              <a:gd name="connsiteY3" fmla="*/ 8183 h 9507"/>
              <a:gd name="connsiteX4" fmla="*/ 3316 w 15344"/>
              <a:gd name="connsiteY4" fmla="*/ 8188 h 9507"/>
              <a:gd name="connsiteX5" fmla="*/ 2422 w 15344"/>
              <a:gd name="connsiteY5" fmla="*/ 270 h 9507"/>
              <a:gd name="connsiteX0" fmla="*/ 2422 w 15344"/>
              <a:gd name="connsiteY0" fmla="*/ 270 h 9507"/>
              <a:gd name="connsiteX1" fmla="*/ 4820 w 15344"/>
              <a:gd name="connsiteY1" fmla="*/ 1 h 9507"/>
              <a:gd name="connsiteX2" fmla="*/ 15344 w 15344"/>
              <a:gd name="connsiteY2" fmla="*/ 8376 h 9507"/>
              <a:gd name="connsiteX0" fmla="*/ 1323 w 13351"/>
              <a:gd name="connsiteY0" fmla="*/ 8188 h 8576"/>
              <a:gd name="connsiteX1" fmla="*/ 429 w 13351"/>
              <a:gd name="connsiteY1" fmla="*/ 270 h 8576"/>
              <a:gd name="connsiteX2" fmla="*/ 2827 w 13351"/>
              <a:gd name="connsiteY2" fmla="*/ 1 h 8576"/>
              <a:gd name="connsiteX3" fmla="*/ 13351 w 13351"/>
              <a:gd name="connsiteY3" fmla="*/ 8376 h 8576"/>
              <a:gd name="connsiteX4" fmla="*/ 577 w 13351"/>
              <a:gd name="connsiteY4" fmla="*/ 8576 h 8576"/>
              <a:gd name="connsiteX0" fmla="*/ 429 w 13351"/>
              <a:gd name="connsiteY0" fmla="*/ 270 h 8576"/>
              <a:gd name="connsiteX1" fmla="*/ 2827 w 13351"/>
              <a:gd name="connsiteY1" fmla="*/ 1 h 8576"/>
              <a:gd name="connsiteX2" fmla="*/ 13351 w 13351"/>
              <a:gd name="connsiteY2" fmla="*/ 8376 h 8576"/>
              <a:gd name="connsiteX0" fmla="*/ 1323 w 13351"/>
              <a:gd name="connsiteY0" fmla="*/ 8188 h 8376"/>
              <a:gd name="connsiteX1" fmla="*/ 429 w 13351"/>
              <a:gd name="connsiteY1" fmla="*/ 270 h 8376"/>
              <a:gd name="connsiteX2" fmla="*/ 2827 w 13351"/>
              <a:gd name="connsiteY2" fmla="*/ 1 h 8376"/>
              <a:gd name="connsiteX3" fmla="*/ 13351 w 13351"/>
              <a:gd name="connsiteY3" fmla="*/ 8376 h 8376"/>
              <a:gd name="connsiteX0" fmla="*/ 429 w 13351"/>
              <a:gd name="connsiteY0" fmla="*/ 270 h 8376"/>
              <a:gd name="connsiteX1" fmla="*/ 2827 w 13351"/>
              <a:gd name="connsiteY1" fmla="*/ 1 h 8376"/>
              <a:gd name="connsiteX2" fmla="*/ 13351 w 13351"/>
              <a:gd name="connsiteY2" fmla="*/ 8376 h 8376"/>
              <a:gd name="connsiteX0" fmla="*/ 0 w 12922"/>
              <a:gd name="connsiteY0" fmla="*/ 270 h 8376"/>
              <a:gd name="connsiteX1" fmla="*/ 2398 w 12922"/>
              <a:gd name="connsiteY1" fmla="*/ 1 h 8376"/>
              <a:gd name="connsiteX2" fmla="*/ 12922 w 12922"/>
              <a:gd name="connsiteY2" fmla="*/ 8376 h 8376"/>
              <a:gd name="connsiteX0" fmla="*/ 0 w 12922"/>
              <a:gd name="connsiteY0" fmla="*/ 270 h 8376"/>
              <a:gd name="connsiteX1" fmla="*/ 2398 w 12922"/>
              <a:gd name="connsiteY1" fmla="*/ 1 h 8376"/>
              <a:gd name="connsiteX2" fmla="*/ 12922 w 12922"/>
              <a:gd name="connsiteY2" fmla="*/ 8376 h 8376"/>
              <a:gd name="connsiteX0" fmla="*/ 0 w 12922"/>
              <a:gd name="connsiteY0" fmla="*/ 270 h 8376"/>
              <a:gd name="connsiteX1" fmla="*/ 2398 w 12922"/>
              <a:gd name="connsiteY1" fmla="*/ 1 h 8376"/>
              <a:gd name="connsiteX2" fmla="*/ 12922 w 12922"/>
              <a:gd name="connsiteY2" fmla="*/ 8376 h 8376"/>
              <a:gd name="connsiteX0" fmla="*/ 2398 w 12922"/>
              <a:gd name="connsiteY0" fmla="*/ 1 h 8376"/>
              <a:gd name="connsiteX1" fmla="*/ 12922 w 12922"/>
              <a:gd name="connsiteY1" fmla="*/ 8376 h 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22" h="8376" stroke="0">
                <a:moveTo>
                  <a:pt x="0" y="270"/>
                </a:moveTo>
                <a:cubicBezTo>
                  <a:pt x="786" y="91"/>
                  <a:pt x="1591" y="0"/>
                  <a:pt x="2398" y="1"/>
                </a:cubicBezTo>
                <a:cubicBezTo>
                  <a:pt x="7428" y="1"/>
                  <a:pt x="11793" y="3474"/>
                  <a:pt x="12922" y="8376"/>
                </a:cubicBezTo>
              </a:path>
              <a:path w="12922" h="8376" fill="none">
                <a:moveTo>
                  <a:pt x="2398" y="1"/>
                </a:moveTo>
                <a:cubicBezTo>
                  <a:pt x="7428" y="1"/>
                  <a:pt x="11793" y="3474"/>
                  <a:pt x="12922" y="8376"/>
                </a:cubicBezTo>
              </a:path>
            </a:pathLst>
          </a:custGeom>
          <a:noFill/>
          <a:ln w="38100">
            <a:solidFill>
              <a:schemeClr val="tx1">
                <a:lumMod val="50000"/>
                <a:lumOff val="50000"/>
              </a:schemeClr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pPr algn="ctr"/>
            <a:endParaRPr lang="en-US" sz="2800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4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 animBg="1"/>
      <p:bldP spid="1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Pipelining with TBB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44</a:t>
            </a:fld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501650" y="1631506"/>
            <a:ext cx="7956550" cy="3561070"/>
          </a:xfrm>
          <a:prstGeom prst="foldedCorner">
            <a:avLst>
              <a:gd name="adj" fmla="val 9201"/>
            </a:avLst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rIns="0" bIns="0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6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tbb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parallel_pipeline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INNER_PIPELINE_NUM_TOKENS,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tbb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make_filter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one_chunk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&gt; (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tbb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serial,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get_next_chunk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&amp;</a:t>
            </a:r>
          </a:p>
          <a:p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tbb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make_filter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one_chunk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*, 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one_procd_chunk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&gt; (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tbb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::parallel,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deduplicate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&amp;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tbb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make_filter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one_procd_chunk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*, 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one_procd_chunk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&gt; (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tbb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compress) &amp;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tbb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make_filter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one_procd_chunk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*,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 (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tbb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serial,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write_to_file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66700" y="106632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Create a pipeline object.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4468970" y="1065324"/>
            <a:ext cx="1993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 smtClean="0"/>
              <a:t>Execute.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0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Pipelining with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Pthreads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45</a:t>
            </a:fld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165100" y="1810674"/>
            <a:ext cx="4276960" cy="1670834"/>
          </a:xfrm>
          <a:prstGeom prst="foldedCorner">
            <a:avLst>
              <a:gd name="adj" fmla="val 9201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rIns="0" bIns="0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Fragment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chunk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get_next_chunk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buf_insert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send_buf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chunk);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699000" y="1801010"/>
            <a:ext cx="4292566" cy="3831104"/>
          </a:xfrm>
          <a:prstGeom prst="foldedCorner">
            <a:avLst>
              <a:gd name="adj" fmla="val 9201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rIns="0" bIns="0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void</a:t>
            </a:r>
            <a:r>
              <a:rPr lang="en-US" sz="1600" b="1" dirty="0" smtClean="0">
                <a:latin typeface="Courier New"/>
                <a:cs typeface="Courier New"/>
              </a:rPr>
              <a:t> *</a:t>
            </a:r>
            <a:r>
              <a:rPr lang="en-US" sz="1600" b="1" dirty="0" err="1" smtClean="0">
                <a:solidFill>
                  <a:srgbClr val="0070C0"/>
                </a:solidFill>
                <a:latin typeface="Courier New"/>
                <a:cs typeface="Courier New"/>
              </a:rPr>
              <a:t>Deduplicate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void</a:t>
            </a:r>
            <a:r>
              <a:rPr lang="en-US" sz="1600" b="1" dirty="0" smtClean="0">
                <a:latin typeface="Courier New"/>
                <a:cs typeface="Courier New"/>
              </a:rPr>
              <a:t> *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/>
                <a:cs typeface="Courier New"/>
              </a:rPr>
              <a:t>targs</a:t>
            </a:r>
            <a:r>
              <a:rPr lang="en-US" sz="1600" b="1" dirty="0" smtClean="0">
                <a:latin typeface="Courier New"/>
                <a:cs typeface="Courier New"/>
              </a:rPr>
              <a:t>) {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…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chunk </a:t>
            </a:r>
            <a:r>
              <a:rPr lang="en-US" sz="1600" b="1" dirty="0">
                <a:latin typeface="Courier New"/>
                <a:cs typeface="Courier New"/>
              </a:rPr>
              <a:t>= </a:t>
            </a:r>
            <a:r>
              <a:rPr lang="en-US" sz="1600" b="1" dirty="0" err="1" smtClean="0">
                <a:latin typeface="Courier New"/>
                <a:cs typeface="Courier New"/>
              </a:rPr>
              <a:t>buf_remove</a:t>
            </a:r>
            <a:r>
              <a:rPr lang="en-US" sz="1600" b="1" dirty="0" smtClean="0">
                <a:latin typeface="Courier New"/>
                <a:cs typeface="Courier New"/>
              </a:rPr>
              <a:t>(&amp;</a:t>
            </a:r>
            <a:r>
              <a:rPr lang="en-US" sz="1600" b="1" dirty="0" err="1" smtClean="0">
                <a:latin typeface="Courier New"/>
                <a:cs typeface="Courier New"/>
              </a:rPr>
              <a:t>recv_buf</a:t>
            </a:r>
            <a:r>
              <a:rPr lang="en-US" sz="1600" b="1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latin typeface="Courier New"/>
                <a:cs typeface="Courier New"/>
              </a:rPr>
              <a:t>is_dup</a:t>
            </a:r>
            <a:r>
              <a:rPr lang="en-US" sz="1600" b="1" dirty="0" smtClean="0"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latin typeface="Courier New"/>
                <a:cs typeface="Courier New"/>
              </a:rPr>
              <a:t>deduplicate</a:t>
            </a:r>
            <a:r>
              <a:rPr lang="en-US" sz="1600" b="1" dirty="0" smtClean="0">
                <a:latin typeface="Courier New"/>
                <a:cs typeface="Courier New"/>
              </a:rPr>
              <a:t>(chunk);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if (!</a:t>
            </a:r>
            <a:r>
              <a:rPr lang="en-US" sz="1600" b="1" dirty="0" err="1" smtClean="0">
                <a:latin typeface="Courier New"/>
                <a:cs typeface="Courier New"/>
              </a:rPr>
              <a:t>is_dup</a:t>
            </a:r>
            <a:r>
              <a:rPr lang="en-US" sz="1600" b="1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 </a:t>
            </a:r>
            <a:r>
              <a:rPr lang="en-US" sz="1600" b="1" dirty="0" err="1" smtClean="0">
                <a:latin typeface="Courier New"/>
                <a:cs typeface="Courier New"/>
              </a:rPr>
              <a:t>buf_insert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     &amp;</a:t>
            </a:r>
            <a:r>
              <a:rPr lang="en-US" sz="1600" b="1" dirty="0" err="1" smtClean="0">
                <a:latin typeface="Courier New"/>
                <a:cs typeface="Courier New"/>
              </a:rPr>
              <a:t>send_buf_compress</a:t>
            </a:r>
            <a:r>
              <a:rPr lang="en-US" sz="1600" b="1" dirty="0" smtClean="0">
                <a:latin typeface="Courier New"/>
                <a:cs typeface="Courier New"/>
              </a:rPr>
              <a:t>,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     chunk);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else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 </a:t>
            </a:r>
            <a:r>
              <a:rPr lang="en-US" sz="1600" b="1" dirty="0" err="1" smtClean="0">
                <a:latin typeface="Courier New"/>
                <a:cs typeface="Courier New"/>
              </a:rPr>
              <a:t>buf_insert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     &amp;</a:t>
            </a:r>
            <a:r>
              <a:rPr lang="en-US" sz="1600" b="1" dirty="0" err="1" smtClean="0">
                <a:latin typeface="Courier New"/>
                <a:cs typeface="Courier New"/>
              </a:rPr>
              <a:t>send_buf_reorder</a:t>
            </a:r>
            <a:r>
              <a:rPr lang="en-US" sz="1600" b="1" dirty="0" smtClean="0">
                <a:latin typeface="Courier New"/>
                <a:cs typeface="Courier New"/>
              </a:rPr>
              <a:t>,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     chunk);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…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}</a:t>
            </a:r>
            <a:endParaRPr lang="en-US" sz="1600" dirty="0" smtClean="0">
              <a:latin typeface="Lucida Console" pitchFamily="49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56746" y="1066800"/>
            <a:ext cx="2762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Encode each stage in its own thread.</a:t>
            </a:r>
            <a:endParaRPr lang="en-US" sz="20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857658" y="1066800"/>
            <a:ext cx="2514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sz="2000" dirty="0" smtClean="0"/>
              <a:t>Assign threads to workers.</a:t>
            </a:r>
            <a:endParaRPr lang="en-US" sz="20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010400" y="1066800"/>
            <a:ext cx="1416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2000" dirty="0" smtClean="0"/>
              <a:t>Execute.</a:t>
            </a:r>
            <a:endParaRPr lang="en-US" sz="2000" dirty="0"/>
          </a:p>
        </p:txBody>
      </p:sp>
      <p:sp>
        <p:nvSpPr>
          <p:cNvPr id="193" name="TextBox 192"/>
          <p:cNvSpPr txBox="1"/>
          <p:nvPr/>
        </p:nvSpPr>
        <p:spPr>
          <a:xfrm>
            <a:off x="165100" y="3551017"/>
            <a:ext cx="4276960" cy="1940868"/>
          </a:xfrm>
          <a:prstGeom prst="foldedCorner">
            <a:avLst>
              <a:gd name="adj" fmla="val 9201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rIns="0" bIns="0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Compress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chunk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buf_remove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recv_buf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compress(chunk);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buf_insert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send_buf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chunk);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628650" y="5109864"/>
            <a:ext cx="4276960" cy="1670834"/>
          </a:xfrm>
          <a:prstGeom prst="foldedCorner">
            <a:avLst>
              <a:gd name="adj" fmla="val 9201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rIns="0" bIns="0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Reorder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chunk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buf_remove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recv_buf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write_or_enqueue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(chunk);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5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6" grpId="0" animBg="1"/>
      <p:bldP spid="193" grpId="0" animBg="1"/>
      <p:bldP spid="19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6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Pipelining X264 with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Pthreads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517" y="954507"/>
            <a:ext cx="7948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</a:t>
            </a:r>
            <a:r>
              <a:rPr lang="en-US" sz="2200" b="1" i="1" dirty="0" smtClean="0">
                <a:solidFill>
                  <a:srgbClr val="FF0000"/>
                </a:solidFill>
              </a:rPr>
              <a:t>cross-edge dependencies </a:t>
            </a:r>
            <a:r>
              <a:rPr lang="en-US" sz="2200" dirty="0" smtClean="0"/>
              <a:t>are enforced via </a:t>
            </a:r>
            <a:r>
              <a:rPr lang="en-US" sz="2200" b="1" i="1" dirty="0" smtClean="0">
                <a:solidFill>
                  <a:srgbClr val="FF0000"/>
                </a:solidFill>
              </a:rPr>
              <a:t>data synchronization </a:t>
            </a:r>
            <a:r>
              <a:rPr lang="en-US" sz="2200" dirty="0" smtClean="0"/>
              <a:t>with locks and conditional variables.</a:t>
            </a:r>
            <a:endParaRPr lang="en-US" sz="2200" dirty="0"/>
          </a:p>
        </p:txBody>
      </p:sp>
      <p:sp>
        <p:nvSpPr>
          <p:cNvPr id="84" name="Rounded Rectangle 83"/>
          <p:cNvSpPr/>
          <p:nvPr/>
        </p:nvSpPr>
        <p:spPr>
          <a:xfrm>
            <a:off x="969349" y="245418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96934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"/>
                <a:cs typeface="Courier"/>
              </a:rPr>
              <a:t>I</a:t>
            </a:r>
          </a:p>
        </p:txBody>
      </p:sp>
      <p:cxnSp>
        <p:nvCxnSpPr>
          <p:cNvPr id="86" name="Straight Arrow Connector 85"/>
          <p:cNvCxnSpPr>
            <a:stCxn id="85" idx="4"/>
            <a:endCxn id="84" idx="0"/>
          </p:cNvCxnSpPr>
          <p:nvPr/>
        </p:nvCxnSpPr>
        <p:spPr>
          <a:xfrm>
            <a:off x="1099524" y="2080520"/>
            <a:ext cx="0" cy="37366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969349" y="272200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>
            <a:stCxn id="84" idx="2"/>
            <a:endCxn id="87" idx="0"/>
          </p:cNvCxnSpPr>
          <p:nvPr/>
        </p:nvCxnSpPr>
        <p:spPr>
          <a:xfrm>
            <a:off x="1099524" y="2568482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969349" y="298982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>
            <a:stCxn id="87" idx="2"/>
            <a:endCxn id="89" idx="0"/>
          </p:cNvCxnSpPr>
          <p:nvPr/>
        </p:nvCxnSpPr>
        <p:spPr>
          <a:xfrm>
            <a:off x="1099524" y="283630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969349" y="325764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9" idx="2"/>
            <a:endCxn id="91" idx="0"/>
          </p:cNvCxnSpPr>
          <p:nvPr/>
        </p:nvCxnSpPr>
        <p:spPr>
          <a:xfrm>
            <a:off x="1099524" y="310412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1" idx="2"/>
            <a:endCxn id="355" idx="0"/>
          </p:cNvCxnSpPr>
          <p:nvPr/>
        </p:nvCxnSpPr>
        <p:spPr>
          <a:xfrm>
            <a:off x="1099524" y="3371945"/>
            <a:ext cx="365" cy="302347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5" idx="6"/>
          </p:cNvCxnSpPr>
          <p:nvPr/>
        </p:nvCxnSpPr>
        <p:spPr>
          <a:xfrm>
            <a:off x="1229699" y="1950345"/>
            <a:ext cx="232569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7" idx="3"/>
            <a:endCxn id="103" idx="1"/>
          </p:cNvCxnSpPr>
          <p:nvPr/>
        </p:nvCxnSpPr>
        <p:spPr>
          <a:xfrm>
            <a:off x="1229699" y="2779153"/>
            <a:ext cx="24716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9" idx="3"/>
            <a:endCxn id="105" idx="1"/>
          </p:cNvCxnSpPr>
          <p:nvPr/>
        </p:nvCxnSpPr>
        <p:spPr>
          <a:xfrm>
            <a:off x="1229699" y="3046974"/>
            <a:ext cx="24716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1" idx="3"/>
            <a:endCxn id="107" idx="1"/>
          </p:cNvCxnSpPr>
          <p:nvPr/>
        </p:nvCxnSpPr>
        <p:spPr>
          <a:xfrm>
            <a:off x="1229699" y="3314795"/>
            <a:ext cx="24716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109" idx="1"/>
          </p:cNvCxnSpPr>
          <p:nvPr/>
        </p:nvCxnSpPr>
        <p:spPr>
          <a:xfrm>
            <a:off x="1099524" y="3582616"/>
            <a:ext cx="377336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1476860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476860" y="272200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/>
          <p:cNvCxnSpPr>
            <a:stCxn id="102" idx="4"/>
            <a:endCxn id="103" idx="0"/>
          </p:cNvCxnSpPr>
          <p:nvPr/>
        </p:nvCxnSpPr>
        <p:spPr>
          <a:xfrm>
            <a:off x="1607035" y="2080520"/>
            <a:ext cx="0" cy="641483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ounded Rectangle 104"/>
          <p:cNvSpPr/>
          <p:nvPr/>
        </p:nvSpPr>
        <p:spPr>
          <a:xfrm>
            <a:off x="1476860" y="298982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3" idx="2"/>
            <a:endCxn id="105" idx="0"/>
          </p:cNvCxnSpPr>
          <p:nvPr/>
        </p:nvCxnSpPr>
        <p:spPr>
          <a:xfrm>
            <a:off x="1607035" y="283630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1476860" y="325764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>
            <a:stCxn id="105" idx="2"/>
            <a:endCxn id="107" idx="0"/>
          </p:cNvCxnSpPr>
          <p:nvPr/>
        </p:nvCxnSpPr>
        <p:spPr>
          <a:xfrm>
            <a:off x="1607035" y="310412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1476860" y="352546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10" name="Straight Arrow Connector 109"/>
          <p:cNvCxnSpPr>
            <a:stCxn id="107" idx="2"/>
            <a:endCxn id="109" idx="0"/>
          </p:cNvCxnSpPr>
          <p:nvPr/>
        </p:nvCxnSpPr>
        <p:spPr>
          <a:xfrm>
            <a:off x="1607035" y="3371945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9" idx="2"/>
            <a:endCxn id="357" idx="0"/>
          </p:cNvCxnSpPr>
          <p:nvPr/>
        </p:nvCxnSpPr>
        <p:spPr>
          <a:xfrm>
            <a:off x="1607035" y="3639766"/>
            <a:ext cx="365" cy="275565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2" idx="6"/>
          </p:cNvCxnSpPr>
          <p:nvPr/>
        </p:nvCxnSpPr>
        <p:spPr>
          <a:xfrm flipV="1">
            <a:off x="1737210" y="1950344"/>
            <a:ext cx="232569" cy="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5" idx="3"/>
            <a:endCxn id="121" idx="1"/>
          </p:cNvCxnSpPr>
          <p:nvPr/>
        </p:nvCxnSpPr>
        <p:spPr>
          <a:xfrm>
            <a:off x="1737210" y="304697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7" idx="3"/>
            <a:endCxn id="123" idx="1"/>
          </p:cNvCxnSpPr>
          <p:nvPr/>
        </p:nvCxnSpPr>
        <p:spPr>
          <a:xfrm>
            <a:off x="1737210" y="3314795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9" idx="3"/>
            <a:endCxn id="125" idx="1"/>
          </p:cNvCxnSpPr>
          <p:nvPr/>
        </p:nvCxnSpPr>
        <p:spPr>
          <a:xfrm>
            <a:off x="1737210" y="3582616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27" idx="1"/>
          </p:cNvCxnSpPr>
          <p:nvPr/>
        </p:nvCxnSpPr>
        <p:spPr>
          <a:xfrm>
            <a:off x="1604654" y="3850437"/>
            <a:ext cx="367506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1972160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1972160" y="298982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>
            <a:stCxn id="120" idx="4"/>
            <a:endCxn id="121" idx="0"/>
          </p:cNvCxnSpPr>
          <p:nvPr/>
        </p:nvCxnSpPr>
        <p:spPr>
          <a:xfrm>
            <a:off x="2102335" y="2080520"/>
            <a:ext cx="0" cy="909304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>
            <a:off x="1972160" y="325764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>
            <a:stCxn id="121" idx="2"/>
            <a:endCxn id="123" idx="0"/>
          </p:cNvCxnSpPr>
          <p:nvPr/>
        </p:nvCxnSpPr>
        <p:spPr>
          <a:xfrm>
            <a:off x="2102335" y="310412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1972160" y="352546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6" name="Straight Arrow Connector 125"/>
          <p:cNvCxnSpPr>
            <a:stCxn id="123" idx="2"/>
            <a:endCxn id="125" idx="0"/>
          </p:cNvCxnSpPr>
          <p:nvPr/>
        </p:nvCxnSpPr>
        <p:spPr>
          <a:xfrm>
            <a:off x="2102335" y="3371945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ounded Rectangle 126"/>
          <p:cNvSpPr/>
          <p:nvPr/>
        </p:nvSpPr>
        <p:spPr>
          <a:xfrm>
            <a:off x="1972160" y="379328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8" name="Straight Arrow Connector 127"/>
          <p:cNvCxnSpPr>
            <a:stCxn id="125" idx="2"/>
            <a:endCxn id="127" idx="0"/>
          </p:cNvCxnSpPr>
          <p:nvPr/>
        </p:nvCxnSpPr>
        <p:spPr>
          <a:xfrm>
            <a:off x="2102335" y="3639766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7" idx="2"/>
            <a:endCxn id="359" idx="0"/>
          </p:cNvCxnSpPr>
          <p:nvPr/>
        </p:nvCxnSpPr>
        <p:spPr>
          <a:xfrm>
            <a:off x="2102335" y="3907587"/>
            <a:ext cx="365" cy="2487829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20" idx="6"/>
          </p:cNvCxnSpPr>
          <p:nvPr/>
        </p:nvCxnSpPr>
        <p:spPr>
          <a:xfrm>
            <a:off x="2232510" y="1950345"/>
            <a:ext cx="232569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23" idx="3"/>
            <a:endCxn id="139" idx="1"/>
          </p:cNvCxnSpPr>
          <p:nvPr/>
        </p:nvCxnSpPr>
        <p:spPr>
          <a:xfrm>
            <a:off x="2232510" y="3314795"/>
            <a:ext cx="23733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5" idx="3"/>
            <a:endCxn id="141" idx="1"/>
          </p:cNvCxnSpPr>
          <p:nvPr/>
        </p:nvCxnSpPr>
        <p:spPr>
          <a:xfrm>
            <a:off x="2232510" y="3582616"/>
            <a:ext cx="23733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27" idx="3"/>
            <a:endCxn id="143" idx="1"/>
          </p:cNvCxnSpPr>
          <p:nvPr/>
        </p:nvCxnSpPr>
        <p:spPr>
          <a:xfrm>
            <a:off x="2232510" y="3850437"/>
            <a:ext cx="23733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145" idx="1"/>
          </p:cNvCxnSpPr>
          <p:nvPr/>
        </p:nvCxnSpPr>
        <p:spPr>
          <a:xfrm>
            <a:off x="2099954" y="4118258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24650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2469841" y="325764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0" name="Straight Arrow Connector 139"/>
          <p:cNvCxnSpPr>
            <a:stCxn id="138" idx="4"/>
            <a:endCxn id="139" idx="0"/>
          </p:cNvCxnSpPr>
          <p:nvPr/>
        </p:nvCxnSpPr>
        <p:spPr>
          <a:xfrm>
            <a:off x="2595254" y="2080520"/>
            <a:ext cx="4762" cy="117712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Rounded Rectangle 140"/>
          <p:cNvSpPr/>
          <p:nvPr/>
        </p:nvSpPr>
        <p:spPr>
          <a:xfrm>
            <a:off x="2469841" y="352546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2" name="Straight Arrow Connector 141"/>
          <p:cNvCxnSpPr>
            <a:stCxn id="139" idx="2"/>
            <a:endCxn id="141" idx="0"/>
          </p:cNvCxnSpPr>
          <p:nvPr/>
        </p:nvCxnSpPr>
        <p:spPr>
          <a:xfrm>
            <a:off x="2600016" y="3371946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ounded Rectangle 142"/>
          <p:cNvSpPr/>
          <p:nvPr/>
        </p:nvSpPr>
        <p:spPr>
          <a:xfrm>
            <a:off x="2469841" y="379328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4" name="Straight Arrow Connector 143"/>
          <p:cNvCxnSpPr>
            <a:stCxn id="141" idx="2"/>
            <a:endCxn id="143" idx="0"/>
          </p:cNvCxnSpPr>
          <p:nvPr/>
        </p:nvCxnSpPr>
        <p:spPr>
          <a:xfrm>
            <a:off x="2600016" y="3639767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Rounded Rectangle 144"/>
          <p:cNvSpPr/>
          <p:nvPr/>
        </p:nvSpPr>
        <p:spPr>
          <a:xfrm>
            <a:off x="2469841" y="406110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>
            <a:stCxn id="143" idx="2"/>
            <a:endCxn id="145" idx="0"/>
          </p:cNvCxnSpPr>
          <p:nvPr/>
        </p:nvCxnSpPr>
        <p:spPr>
          <a:xfrm>
            <a:off x="2600016" y="3907588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38" idx="6"/>
          </p:cNvCxnSpPr>
          <p:nvPr/>
        </p:nvCxnSpPr>
        <p:spPr>
          <a:xfrm>
            <a:off x="27254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45" idx="2"/>
            <a:endCxn id="361" idx="0"/>
          </p:cNvCxnSpPr>
          <p:nvPr/>
        </p:nvCxnSpPr>
        <p:spPr>
          <a:xfrm>
            <a:off x="2600016" y="4175408"/>
            <a:ext cx="0" cy="2220008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29603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I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2965141" y="352546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54" name="Straight Arrow Connector 153"/>
          <p:cNvCxnSpPr>
            <a:stCxn id="152" idx="4"/>
            <a:endCxn id="153" idx="0"/>
          </p:cNvCxnSpPr>
          <p:nvPr/>
        </p:nvCxnSpPr>
        <p:spPr>
          <a:xfrm>
            <a:off x="3090554" y="2080520"/>
            <a:ext cx="4762" cy="144494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ounded Rectangle 154"/>
          <p:cNvSpPr/>
          <p:nvPr/>
        </p:nvSpPr>
        <p:spPr>
          <a:xfrm>
            <a:off x="2965141" y="379328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56" name="Straight Arrow Connector 155"/>
          <p:cNvCxnSpPr>
            <a:stCxn id="153" idx="2"/>
            <a:endCxn id="155" idx="0"/>
          </p:cNvCxnSpPr>
          <p:nvPr/>
        </p:nvCxnSpPr>
        <p:spPr>
          <a:xfrm>
            <a:off x="3095316" y="3639767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2965141" y="406110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>
            <a:stCxn id="155" idx="2"/>
            <a:endCxn id="157" idx="0"/>
          </p:cNvCxnSpPr>
          <p:nvPr/>
        </p:nvCxnSpPr>
        <p:spPr>
          <a:xfrm>
            <a:off x="3095316" y="3907588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Rounded Rectangle 158"/>
          <p:cNvSpPr/>
          <p:nvPr/>
        </p:nvSpPr>
        <p:spPr>
          <a:xfrm>
            <a:off x="2965141" y="432892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60" name="Straight Arrow Connector 159"/>
          <p:cNvCxnSpPr>
            <a:stCxn id="157" idx="2"/>
            <a:endCxn id="159" idx="0"/>
          </p:cNvCxnSpPr>
          <p:nvPr/>
        </p:nvCxnSpPr>
        <p:spPr>
          <a:xfrm>
            <a:off x="3095316" y="4175409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2" idx="6"/>
          </p:cNvCxnSpPr>
          <p:nvPr/>
        </p:nvCxnSpPr>
        <p:spPr>
          <a:xfrm>
            <a:off x="32207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55" idx="3"/>
            <a:endCxn id="171" idx="1"/>
          </p:cNvCxnSpPr>
          <p:nvPr/>
        </p:nvCxnSpPr>
        <p:spPr>
          <a:xfrm>
            <a:off x="3225491" y="3850437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57" idx="3"/>
            <a:endCxn id="173" idx="1"/>
          </p:cNvCxnSpPr>
          <p:nvPr/>
        </p:nvCxnSpPr>
        <p:spPr>
          <a:xfrm>
            <a:off x="3225491" y="411825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59" idx="3"/>
            <a:endCxn id="175" idx="1"/>
          </p:cNvCxnSpPr>
          <p:nvPr/>
        </p:nvCxnSpPr>
        <p:spPr>
          <a:xfrm>
            <a:off x="3225491" y="4386079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59" idx="2"/>
            <a:endCxn id="363" idx="0"/>
          </p:cNvCxnSpPr>
          <p:nvPr/>
        </p:nvCxnSpPr>
        <p:spPr>
          <a:xfrm>
            <a:off x="3095316" y="4443229"/>
            <a:ext cx="0" cy="19521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endCxn id="182" idx="1"/>
          </p:cNvCxnSpPr>
          <p:nvPr/>
        </p:nvCxnSpPr>
        <p:spPr>
          <a:xfrm>
            <a:off x="3090554" y="4653900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Oval 169"/>
          <p:cNvSpPr/>
          <p:nvPr/>
        </p:nvSpPr>
        <p:spPr>
          <a:xfrm>
            <a:off x="34556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3460441" y="379328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72" name="Straight Arrow Connector 171"/>
          <p:cNvCxnSpPr>
            <a:stCxn id="170" idx="4"/>
            <a:endCxn id="171" idx="0"/>
          </p:cNvCxnSpPr>
          <p:nvPr/>
        </p:nvCxnSpPr>
        <p:spPr>
          <a:xfrm>
            <a:off x="3585854" y="2080520"/>
            <a:ext cx="4762" cy="171276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72"/>
          <p:cNvSpPr/>
          <p:nvPr/>
        </p:nvSpPr>
        <p:spPr>
          <a:xfrm>
            <a:off x="3460441" y="406110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74" name="Straight Arrow Connector 173"/>
          <p:cNvCxnSpPr>
            <a:stCxn id="171" idx="2"/>
            <a:endCxn id="173" idx="0"/>
          </p:cNvCxnSpPr>
          <p:nvPr/>
        </p:nvCxnSpPr>
        <p:spPr>
          <a:xfrm>
            <a:off x="3590616" y="3907588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5" name="Rounded Rectangle 174"/>
          <p:cNvSpPr/>
          <p:nvPr/>
        </p:nvSpPr>
        <p:spPr>
          <a:xfrm>
            <a:off x="3460441" y="432892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76" name="Straight Arrow Connector 175"/>
          <p:cNvCxnSpPr>
            <a:stCxn id="173" idx="2"/>
            <a:endCxn id="175" idx="0"/>
          </p:cNvCxnSpPr>
          <p:nvPr/>
        </p:nvCxnSpPr>
        <p:spPr>
          <a:xfrm>
            <a:off x="3590616" y="4175409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70" idx="6"/>
          </p:cNvCxnSpPr>
          <p:nvPr/>
        </p:nvCxnSpPr>
        <p:spPr>
          <a:xfrm>
            <a:off x="37160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73" idx="3"/>
            <a:endCxn id="190" idx="1"/>
          </p:cNvCxnSpPr>
          <p:nvPr/>
        </p:nvCxnSpPr>
        <p:spPr>
          <a:xfrm>
            <a:off x="3720791" y="411825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75" idx="3"/>
            <a:endCxn id="196" idx="1"/>
          </p:cNvCxnSpPr>
          <p:nvPr/>
        </p:nvCxnSpPr>
        <p:spPr>
          <a:xfrm>
            <a:off x="3720791" y="4386079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Rounded Rectangle 181"/>
          <p:cNvSpPr/>
          <p:nvPr/>
        </p:nvSpPr>
        <p:spPr>
          <a:xfrm>
            <a:off x="3460441" y="459675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83" name="Straight Arrow Connector 182"/>
          <p:cNvCxnSpPr>
            <a:stCxn id="175" idx="2"/>
            <a:endCxn id="182" idx="0"/>
          </p:cNvCxnSpPr>
          <p:nvPr/>
        </p:nvCxnSpPr>
        <p:spPr>
          <a:xfrm>
            <a:off x="3590616" y="4443230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82" idx="2"/>
            <a:endCxn id="365" idx="0"/>
          </p:cNvCxnSpPr>
          <p:nvPr/>
        </p:nvCxnSpPr>
        <p:spPr>
          <a:xfrm>
            <a:off x="3590616" y="4711050"/>
            <a:ext cx="0" cy="168436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82" idx="3"/>
            <a:endCxn id="210" idx="1"/>
          </p:cNvCxnSpPr>
          <p:nvPr/>
        </p:nvCxnSpPr>
        <p:spPr>
          <a:xfrm>
            <a:off x="3720791" y="4653900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endCxn id="212" idx="1"/>
          </p:cNvCxnSpPr>
          <p:nvPr/>
        </p:nvCxnSpPr>
        <p:spPr>
          <a:xfrm>
            <a:off x="3584021" y="4921721"/>
            <a:ext cx="37172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Oval 188"/>
          <p:cNvSpPr/>
          <p:nvPr/>
        </p:nvSpPr>
        <p:spPr>
          <a:xfrm>
            <a:off x="39509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90" name="Rounded Rectangle 189"/>
          <p:cNvSpPr/>
          <p:nvPr/>
        </p:nvSpPr>
        <p:spPr>
          <a:xfrm>
            <a:off x="3955741" y="406110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94" name="Straight Arrow Connector 193"/>
          <p:cNvCxnSpPr>
            <a:stCxn id="189" idx="4"/>
            <a:endCxn id="190" idx="0"/>
          </p:cNvCxnSpPr>
          <p:nvPr/>
        </p:nvCxnSpPr>
        <p:spPr>
          <a:xfrm>
            <a:off x="4081154" y="2080520"/>
            <a:ext cx="4762" cy="1980588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Rounded Rectangle 195"/>
          <p:cNvSpPr/>
          <p:nvPr/>
        </p:nvSpPr>
        <p:spPr>
          <a:xfrm>
            <a:off x="3955741" y="432892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97" name="Straight Arrow Connector 196"/>
          <p:cNvCxnSpPr>
            <a:stCxn id="190" idx="2"/>
            <a:endCxn id="196" idx="0"/>
          </p:cNvCxnSpPr>
          <p:nvPr/>
        </p:nvCxnSpPr>
        <p:spPr>
          <a:xfrm>
            <a:off x="4085916" y="4175409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189" idx="6"/>
          </p:cNvCxnSpPr>
          <p:nvPr/>
        </p:nvCxnSpPr>
        <p:spPr>
          <a:xfrm>
            <a:off x="42113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Rounded Rectangle 209"/>
          <p:cNvSpPr/>
          <p:nvPr/>
        </p:nvSpPr>
        <p:spPr>
          <a:xfrm>
            <a:off x="3955741" y="459675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11" name="Straight Arrow Connector 210"/>
          <p:cNvCxnSpPr>
            <a:stCxn id="196" idx="2"/>
            <a:endCxn id="210" idx="0"/>
          </p:cNvCxnSpPr>
          <p:nvPr/>
        </p:nvCxnSpPr>
        <p:spPr>
          <a:xfrm>
            <a:off x="4085916" y="4443230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Rounded Rectangle 211"/>
          <p:cNvSpPr/>
          <p:nvPr/>
        </p:nvSpPr>
        <p:spPr>
          <a:xfrm>
            <a:off x="3955741" y="486457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13" name="Straight Arrow Connector 212"/>
          <p:cNvCxnSpPr>
            <a:stCxn id="210" idx="2"/>
            <a:endCxn id="212" idx="0"/>
          </p:cNvCxnSpPr>
          <p:nvPr/>
        </p:nvCxnSpPr>
        <p:spPr>
          <a:xfrm>
            <a:off x="4085916" y="4711051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212" idx="2"/>
            <a:endCxn id="367" idx="0"/>
          </p:cNvCxnSpPr>
          <p:nvPr/>
        </p:nvCxnSpPr>
        <p:spPr>
          <a:xfrm>
            <a:off x="4085916" y="4978871"/>
            <a:ext cx="0" cy="141654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Oval 220"/>
          <p:cNvSpPr/>
          <p:nvPr/>
        </p:nvSpPr>
        <p:spPr>
          <a:xfrm>
            <a:off x="44462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I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27" name="Rounded Rectangle 226"/>
          <p:cNvSpPr/>
          <p:nvPr/>
        </p:nvSpPr>
        <p:spPr>
          <a:xfrm>
            <a:off x="4451041" y="432892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28" name="Straight Arrow Connector 227"/>
          <p:cNvCxnSpPr>
            <a:stCxn id="221" idx="4"/>
            <a:endCxn id="227" idx="0"/>
          </p:cNvCxnSpPr>
          <p:nvPr/>
        </p:nvCxnSpPr>
        <p:spPr>
          <a:xfrm>
            <a:off x="4576454" y="2080520"/>
            <a:ext cx="4762" cy="2248409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21" idx="6"/>
          </p:cNvCxnSpPr>
          <p:nvPr/>
        </p:nvCxnSpPr>
        <p:spPr>
          <a:xfrm>
            <a:off x="47066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4" name="Rounded Rectangle 243"/>
          <p:cNvSpPr/>
          <p:nvPr/>
        </p:nvSpPr>
        <p:spPr>
          <a:xfrm>
            <a:off x="4451041" y="459675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46" name="Straight Arrow Connector 245"/>
          <p:cNvCxnSpPr>
            <a:stCxn id="227" idx="2"/>
            <a:endCxn id="244" idx="0"/>
          </p:cNvCxnSpPr>
          <p:nvPr/>
        </p:nvCxnSpPr>
        <p:spPr>
          <a:xfrm>
            <a:off x="4581216" y="4443230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Rounded Rectangle 246"/>
          <p:cNvSpPr/>
          <p:nvPr/>
        </p:nvSpPr>
        <p:spPr>
          <a:xfrm>
            <a:off x="4451041" y="486457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48" name="Straight Arrow Connector 247"/>
          <p:cNvCxnSpPr>
            <a:stCxn id="244" idx="2"/>
            <a:endCxn id="247" idx="0"/>
          </p:cNvCxnSpPr>
          <p:nvPr/>
        </p:nvCxnSpPr>
        <p:spPr>
          <a:xfrm>
            <a:off x="4581216" y="4711051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Rounded Rectangle 248"/>
          <p:cNvSpPr/>
          <p:nvPr/>
        </p:nvSpPr>
        <p:spPr>
          <a:xfrm>
            <a:off x="4451041" y="513239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50" name="Straight Arrow Connector 249"/>
          <p:cNvCxnSpPr>
            <a:stCxn id="247" idx="2"/>
            <a:endCxn id="249" idx="0"/>
          </p:cNvCxnSpPr>
          <p:nvPr/>
        </p:nvCxnSpPr>
        <p:spPr>
          <a:xfrm>
            <a:off x="4581216" y="4978872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stCxn id="249" idx="2"/>
            <a:endCxn id="369" idx="0"/>
          </p:cNvCxnSpPr>
          <p:nvPr/>
        </p:nvCxnSpPr>
        <p:spPr>
          <a:xfrm>
            <a:off x="4581216" y="5246692"/>
            <a:ext cx="0" cy="1148724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stCxn id="244" idx="3"/>
            <a:endCxn id="261" idx="1"/>
          </p:cNvCxnSpPr>
          <p:nvPr/>
        </p:nvCxnSpPr>
        <p:spPr>
          <a:xfrm>
            <a:off x="4711391" y="4653900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stCxn id="247" idx="3"/>
            <a:endCxn id="263" idx="1"/>
          </p:cNvCxnSpPr>
          <p:nvPr/>
        </p:nvCxnSpPr>
        <p:spPr>
          <a:xfrm>
            <a:off x="4711391" y="4921721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>
            <a:stCxn id="249" idx="3"/>
            <a:endCxn id="265" idx="1"/>
          </p:cNvCxnSpPr>
          <p:nvPr/>
        </p:nvCxnSpPr>
        <p:spPr>
          <a:xfrm>
            <a:off x="4711391" y="5189542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endCxn id="267" idx="1"/>
          </p:cNvCxnSpPr>
          <p:nvPr/>
        </p:nvCxnSpPr>
        <p:spPr>
          <a:xfrm>
            <a:off x="4576454" y="5457363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49415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259" name="Straight Arrow Connector 258"/>
          <p:cNvCxnSpPr>
            <a:stCxn id="258" idx="6"/>
          </p:cNvCxnSpPr>
          <p:nvPr/>
        </p:nvCxnSpPr>
        <p:spPr>
          <a:xfrm>
            <a:off x="52019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Rounded Rectangle 260"/>
          <p:cNvSpPr/>
          <p:nvPr/>
        </p:nvSpPr>
        <p:spPr>
          <a:xfrm>
            <a:off x="4946341" y="459675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2" name="Straight Arrow Connector 261"/>
          <p:cNvCxnSpPr>
            <a:stCxn id="258" idx="4"/>
            <a:endCxn id="261" idx="0"/>
          </p:cNvCxnSpPr>
          <p:nvPr/>
        </p:nvCxnSpPr>
        <p:spPr>
          <a:xfrm>
            <a:off x="5071754" y="2080520"/>
            <a:ext cx="4762" cy="251623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3" name="Rounded Rectangle 262"/>
          <p:cNvSpPr/>
          <p:nvPr/>
        </p:nvSpPr>
        <p:spPr>
          <a:xfrm>
            <a:off x="4946341" y="486457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4" name="Straight Arrow Connector 263"/>
          <p:cNvCxnSpPr>
            <a:stCxn id="261" idx="2"/>
            <a:endCxn id="263" idx="0"/>
          </p:cNvCxnSpPr>
          <p:nvPr/>
        </p:nvCxnSpPr>
        <p:spPr>
          <a:xfrm>
            <a:off x="5076516" y="4711051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5" name="Rounded Rectangle 264"/>
          <p:cNvSpPr/>
          <p:nvPr/>
        </p:nvSpPr>
        <p:spPr>
          <a:xfrm>
            <a:off x="4946341" y="513239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6" name="Straight Arrow Connector 265"/>
          <p:cNvCxnSpPr>
            <a:stCxn id="263" idx="2"/>
            <a:endCxn id="265" idx="0"/>
          </p:cNvCxnSpPr>
          <p:nvPr/>
        </p:nvCxnSpPr>
        <p:spPr>
          <a:xfrm>
            <a:off x="5076516" y="4978872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Rounded Rectangle 266"/>
          <p:cNvSpPr/>
          <p:nvPr/>
        </p:nvSpPr>
        <p:spPr>
          <a:xfrm>
            <a:off x="4946341" y="540021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8" name="Straight Arrow Connector 267"/>
          <p:cNvCxnSpPr>
            <a:stCxn id="265" idx="2"/>
            <a:endCxn id="267" idx="0"/>
          </p:cNvCxnSpPr>
          <p:nvPr/>
        </p:nvCxnSpPr>
        <p:spPr>
          <a:xfrm>
            <a:off x="5076516" y="524669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67" idx="2"/>
            <a:endCxn id="371" idx="0"/>
          </p:cNvCxnSpPr>
          <p:nvPr/>
        </p:nvCxnSpPr>
        <p:spPr>
          <a:xfrm>
            <a:off x="5076516" y="5514513"/>
            <a:ext cx="0" cy="880903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stCxn id="263" idx="3"/>
            <a:endCxn id="279" idx="1"/>
          </p:cNvCxnSpPr>
          <p:nvPr/>
        </p:nvCxnSpPr>
        <p:spPr>
          <a:xfrm>
            <a:off x="5206691" y="4921721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>
            <a:stCxn id="265" idx="3"/>
            <a:endCxn id="281" idx="1"/>
          </p:cNvCxnSpPr>
          <p:nvPr/>
        </p:nvCxnSpPr>
        <p:spPr>
          <a:xfrm>
            <a:off x="5206691" y="5189542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267" idx="3"/>
            <a:endCxn id="283" idx="1"/>
          </p:cNvCxnSpPr>
          <p:nvPr/>
        </p:nvCxnSpPr>
        <p:spPr>
          <a:xfrm>
            <a:off x="5206691" y="5457363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endCxn id="285" idx="1"/>
          </p:cNvCxnSpPr>
          <p:nvPr/>
        </p:nvCxnSpPr>
        <p:spPr>
          <a:xfrm>
            <a:off x="5071754" y="5725184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" name="Oval 275"/>
          <p:cNvSpPr/>
          <p:nvPr/>
        </p:nvSpPr>
        <p:spPr>
          <a:xfrm>
            <a:off x="54368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277" name="Straight Arrow Connector 276"/>
          <p:cNvCxnSpPr>
            <a:stCxn id="276" idx="6"/>
          </p:cNvCxnSpPr>
          <p:nvPr/>
        </p:nvCxnSpPr>
        <p:spPr>
          <a:xfrm>
            <a:off x="5697229" y="19503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9" name="Rounded Rectangle 278"/>
          <p:cNvSpPr/>
          <p:nvPr/>
        </p:nvSpPr>
        <p:spPr>
          <a:xfrm>
            <a:off x="5441641" y="486457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0" name="Straight Arrow Connector 279"/>
          <p:cNvCxnSpPr>
            <a:stCxn id="276" idx="4"/>
            <a:endCxn id="279" idx="0"/>
          </p:cNvCxnSpPr>
          <p:nvPr/>
        </p:nvCxnSpPr>
        <p:spPr>
          <a:xfrm>
            <a:off x="5567054" y="2080520"/>
            <a:ext cx="4762" cy="27840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1" name="Rounded Rectangle 280"/>
          <p:cNvSpPr/>
          <p:nvPr/>
        </p:nvSpPr>
        <p:spPr>
          <a:xfrm>
            <a:off x="5441641" y="513239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2" name="Straight Arrow Connector 281"/>
          <p:cNvCxnSpPr>
            <a:stCxn id="279" idx="2"/>
            <a:endCxn id="281" idx="0"/>
          </p:cNvCxnSpPr>
          <p:nvPr/>
        </p:nvCxnSpPr>
        <p:spPr>
          <a:xfrm>
            <a:off x="5571816" y="4978872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3" name="Rounded Rectangle 282"/>
          <p:cNvSpPr/>
          <p:nvPr/>
        </p:nvSpPr>
        <p:spPr>
          <a:xfrm>
            <a:off x="5441641" y="540021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4" name="Straight Arrow Connector 283"/>
          <p:cNvCxnSpPr>
            <a:stCxn id="281" idx="2"/>
            <a:endCxn id="283" idx="0"/>
          </p:cNvCxnSpPr>
          <p:nvPr/>
        </p:nvCxnSpPr>
        <p:spPr>
          <a:xfrm>
            <a:off x="5571816" y="524669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5" name="Rounded Rectangle 284"/>
          <p:cNvSpPr/>
          <p:nvPr/>
        </p:nvSpPr>
        <p:spPr>
          <a:xfrm>
            <a:off x="5441641" y="566803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6" name="Straight Arrow Connector 285"/>
          <p:cNvCxnSpPr>
            <a:stCxn id="283" idx="2"/>
            <a:endCxn id="285" idx="0"/>
          </p:cNvCxnSpPr>
          <p:nvPr/>
        </p:nvCxnSpPr>
        <p:spPr>
          <a:xfrm>
            <a:off x="5571816" y="551451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>
            <a:stCxn id="285" idx="2"/>
            <a:endCxn id="373" idx="0"/>
          </p:cNvCxnSpPr>
          <p:nvPr/>
        </p:nvCxnSpPr>
        <p:spPr>
          <a:xfrm>
            <a:off x="5571816" y="5782334"/>
            <a:ext cx="0" cy="61308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>
            <a:stCxn id="281" idx="3"/>
            <a:endCxn id="308" idx="1"/>
          </p:cNvCxnSpPr>
          <p:nvPr/>
        </p:nvCxnSpPr>
        <p:spPr>
          <a:xfrm>
            <a:off x="5701991" y="5189542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>
            <a:stCxn id="283" idx="3"/>
            <a:endCxn id="311" idx="1"/>
          </p:cNvCxnSpPr>
          <p:nvPr/>
        </p:nvCxnSpPr>
        <p:spPr>
          <a:xfrm>
            <a:off x="5701991" y="5457363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>
            <a:stCxn id="285" idx="3"/>
            <a:endCxn id="313" idx="1"/>
          </p:cNvCxnSpPr>
          <p:nvPr/>
        </p:nvCxnSpPr>
        <p:spPr>
          <a:xfrm>
            <a:off x="5701991" y="572518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>
            <a:endCxn id="317" idx="1"/>
          </p:cNvCxnSpPr>
          <p:nvPr/>
        </p:nvCxnSpPr>
        <p:spPr>
          <a:xfrm>
            <a:off x="5567054" y="5993005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5" name="Oval 304"/>
          <p:cNvSpPr/>
          <p:nvPr/>
        </p:nvSpPr>
        <p:spPr>
          <a:xfrm>
            <a:off x="5932179" y="1820170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5936941" y="513239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0" name="Straight Arrow Connector 309"/>
          <p:cNvCxnSpPr>
            <a:stCxn id="305" idx="4"/>
            <a:endCxn id="308" idx="0"/>
          </p:cNvCxnSpPr>
          <p:nvPr/>
        </p:nvCxnSpPr>
        <p:spPr>
          <a:xfrm>
            <a:off x="6062354" y="2080520"/>
            <a:ext cx="4762" cy="305187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" name="Rounded Rectangle 310"/>
          <p:cNvSpPr/>
          <p:nvPr/>
        </p:nvSpPr>
        <p:spPr>
          <a:xfrm>
            <a:off x="5936941" y="540021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2" name="Straight Arrow Connector 311"/>
          <p:cNvCxnSpPr>
            <a:stCxn id="308" idx="2"/>
            <a:endCxn id="311" idx="0"/>
          </p:cNvCxnSpPr>
          <p:nvPr/>
        </p:nvCxnSpPr>
        <p:spPr>
          <a:xfrm>
            <a:off x="6067116" y="524669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3" name="Rounded Rectangle 312"/>
          <p:cNvSpPr/>
          <p:nvPr/>
        </p:nvSpPr>
        <p:spPr>
          <a:xfrm>
            <a:off x="5936941" y="566803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5" name="Straight Arrow Connector 314"/>
          <p:cNvCxnSpPr>
            <a:stCxn id="311" idx="2"/>
            <a:endCxn id="313" idx="0"/>
          </p:cNvCxnSpPr>
          <p:nvPr/>
        </p:nvCxnSpPr>
        <p:spPr>
          <a:xfrm>
            <a:off x="6067116" y="551451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" name="Rounded Rectangle 316"/>
          <p:cNvSpPr/>
          <p:nvPr/>
        </p:nvSpPr>
        <p:spPr>
          <a:xfrm>
            <a:off x="5936941" y="593585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8" name="Straight Arrow Connector 317"/>
          <p:cNvCxnSpPr>
            <a:stCxn id="313" idx="2"/>
            <a:endCxn id="317" idx="0"/>
          </p:cNvCxnSpPr>
          <p:nvPr/>
        </p:nvCxnSpPr>
        <p:spPr>
          <a:xfrm>
            <a:off x="6067116" y="5782335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>
            <a:stCxn id="317" idx="2"/>
            <a:endCxn id="375" idx="0"/>
          </p:cNvCxnSpPr>
          <p:nvPr/>
        </p:nvCxnSpPr>
        <p:spPr>
          <a:xfrm>
            <a:off x="6067116" y="6050155"/>
            <a:ext cx="0" cy="34526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5" name="Rounded Rectangle 354"/>
          <p:cNvSpPr/>
          <p:nvPr/>
        </p:nvSpPr>
        <p:spPr>
          <a:xfrm>
            <a:off x="969714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57" name="Rounded Rectangle 356"/>
          <p:cNvSpPr/>
          <p:nvPr/>
        </p:nvSpPr>
        <p:spPr>
          <a:xfrm>
            <a:off x="1477225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59" name="Rounded Rectangle 358"/>
          <p:cNvSpPr/>
          <p:nvPr/>
        </p:nvSpPr>
        <p:spPr>
          <a:xfrm>
            <a:off x="1972525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1" name="Rounded Rectangle 360"/>
          <p:cNvSpPr/>
          <p:nvPr/>
        </p:nvSpPr>
        <p:spPr>
          <a:xfrm>
            <a:off x="24698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3" name="Rounded Rectangle 362"/>
          <p:cNvSpPr/>
          <p:nvPr/>
        </p:nvSpPr>
        <p:spPr>
          <a:xfrm>
            <a:off x="29651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5" name="Rounded Rectangle 364"/>
          <p:cNvSpPr/>
          <p:nvPr/>
        </p:nvSpPr>
        <p:spPr>
          <a:xfrm>
            <a:off x="34604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7" name="Rounded Rectangle 366"/>
          <p:cNvSpPr/>
          <p:nvPr/>
        </p:nvSpPr>
        <p:spPr>
          <a:xfrm>
            <a:off x="39557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9" name="Rounded Rectangle 368"/>
          <p:cNvSpPr/>
          <p:nvPr/>
        </p:nvSpPr>
        <p:spPr>
          <a:xfrm>
            <a:off x="44510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71" name="Rounded Rectangle 370"/>
          <p:cNvSpPr/>
          <p:nvPr/>
        </p:nvSpPr>
        <p:spPr>
          <a:xfrm>
            <a:off x="49463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73" name="Rounded Rectangle 372"/>
          <p:cNvSpPr/>
          <p:nvPr/>
        </p:nvSpPr>
        <p:spPr>
          <a:xfrm>
            <a:off x="54416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75" name="Rounded Rectangle 374"/>
          <p:cNvSpPr/>
          <p:nvPr/>
        </p:nvSpPr>
        <p:spPr>
          <a:xfrm>
            <a:off x="5936941" y="639541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89" name="Straight Arrow Connector 388"/>
          <p:cNvCxnSpPr>
            <a:stCxn id="373" idx="3"/>
            <a:endCxn id="375" idx="1"/>
          </p:cNvCxnSpPr>
          <p:nvPr/>
        </p:nvCxnSpPr>
        <p:spPr>
          <a:xfrm>
            <a:off x="57019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Arrow Connector 389"/>
          <p:cNvCxnSpPr>
            <a:stCxn id="371" idx="3"/>
            <a:endCxn id="373" idx="1"/>
          </p:cNvCxnSpPr>
          <p:nvPr/>
        </p:nvCxnSpPr>
        <p:spPr>
          <a:xfrm>
            <a:off x="52066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Arrow Connector 390"/>
          <p:cNvCxnSpPr>
            <a:stCxn id="369" idx="3"/>
            <a:endCxn id="371" idx="1"/>
          </p:cNvCxnSpPr>
          <p:nvPr/>
        </p:nvCxnSpPr>
        <p:spPr>
          <a:xfrm>
            <a:off x="47113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Arrow Connector 391"/>
          <p:cNvCxnSpPr>
            <a:stCxn id="367" idx="3"/>
            <a:endCxn id="369" idx="1"/>
          </p:cNvCxnSpPr>
          <p:nvPr/>
        </p:nvCxnSpPr>
        <p:spPr>
          <a:xfrm>
            <a:off x="42160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Arrow Connector 392"/>
          <p:cNvCxnSpPr>
            <a:stCxn id="365" idx="3"/>
            <a:endCxn id="367" idx="1"/>
          </p:cNvCxnSpPr>
          <p:nvPr/>
        </p:nvCxnSpPr>
        <p:spPr>
          <a:xfrm>
            <a:off x="37207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Arrow Connector 393"/>
          <p:cNvCxnSpPr>
            <a:stCxn id="363" idx="3"/>
            <a:endCxn id="365" idx="1"/>
          </p:cNvCxnSpPr>
          <p:nvPr/>
        </p:nvCxnSpPr>
        <p:spPr>
          <a:xfrm>
            <a:off x="32254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Arrow Connector 394"/>
          <p:cNvCxnSpPr>
            <a:stCxn id="361" idx="3"/>
            <a:endCxn id="363" idx="1"/>
          </p:cNvCxnSpPr>
          <p:nvPr/>
        </p:nvCxnSpPr>
        <p:spPr>
          <a:xfrm>
            <a:off x="2730191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Arrow Connector 395"/>
          <p:cNvCxnSpPr>
            <a:stCxn id="359" idx="3"/>
            <a:endCxn id="361" idx="1"/>
          </p:cNvCxnSpPr>
          <p:nvPr/>
        </p:nvCxnSpPr>
        <p:spPr>
          <a:xfrm>
            <a:off x="2232875" y="6452566"/>
            <a:ext cx="236966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Arrow Connector 396"/>
          <p:cNvCxnSpPr>
            <a:stCxn id="357" idx="3"/>
            <a:endCxn id="359" idx="1"/>
          </p:cNvCxnSpPr>
          <p:nvPr/>
        </p:nvCxnSpPr>
        <p:spPr>
          <a:xfrm>
            <a:off x="1737575" y="6452566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>
            <a:stCxn id="355" idx="3"/>
            <a:endCxn id="357" idx="1"/>
          </p:cNvCxnSpPr>
          <p:nvPr/>
        </p:nvCxnSpPr>
        <p:spPr>
          <a:xfrm>
            <a:off x="1230064" y="6452566"/>
            <a:ext cx="247161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46</a:t>
            </a:fld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48973" y="2185538"/>
            <a:ext cx="27337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Encoding a video with 512 frames on 16 processors:</a:t>
            </a:r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Total # of invocations for:</a:t>
            </a:r>
          </a:p>
          <a:p>
            <a:r>
              <a:rPr lang="en-US" b="1" dirty="0" err="1" smtClean="0"/>
              <a:t>pthread_mutex_lock</a:t>
            </a:r>
            <a:r>
              <a:rPr lang="en-US" b="1" dirty="0" smtClean="0"/>
              <a:t>: </a:t>
            </a:r>
          </a:p>
          <a:p>
            <a:r>
              <a:rPr lang="en-US" b="1" dirty="0" smtClean="0"/>
              <a:t>202776</a:t>
            </a:r>
          </a:p>
          <a:p>
            <a:r>
              <a:rPr lang="en-US" b="1" dirty="0" err="1" smtClean="0"/>
              <a:t>pthread_cond_broadcast</a:t>
            </a:r>
            <a:r>
              <a:rPr lang="en-US" b="1" dirty="0" smtClean="0"/>
              <a:t>: </a:t>
            </a:r>
            <a:endParaRPr lang="en-US" b="1" dirty="0"/>
          </a:p>
          <a:p>
            <a:r>
              <a:rPr lang="en-US" b="1" dirty="0" smtClean="0"/>
              <a:t>34816</a:t>
            </a:r>
          </a:p>
          <a:p>
            <a:r>
              <a:rPr lang="en-US" b="1" dirty="0" err="1" smtClean="0"/>
              <a:t>pthread_cond_wait</a:t>
            </a:r>
            <a:r>
              <a:rPr lang="en-US" b="1" dirty="0" smtClean="0"/>
              <a:t>: </a:t>
            </a:r>
          </a:p>
          <a:p>
            <a:r>
              <a:rPr lang="en-US" b="1" dirty="0"/>
              <a:t>10068</a:t>
            </a:r>
            <a:endParaRPr lang="en-US" b="1" dirty="0" smtClean="0"/>
          </a:p>
          <a:p>
            <a:r>
              <a:rPr lang="en-US" b="1" dirty="0"/>
              <a:t>i</a:t>
            </a:r>
            <a:r>
              <a:rPr lang="en-US" b="1" dirty="0" smtClean="0"/>
              <a:t>n application code.</a:t>
            </a:r>
            <a:endParaRPr lang="en-US" b="1" dirty="0"/>
          </a:p>
        </p:txBody>
      </p:sp>
      <p:grpSp>
        <p:nvGrpSpPr>
          <p:cNvPr id="206" name="Group 205"/>
          <p:cNvGrpSpPr/>
          <p:nvPr/>
        </p:nvGrpSpPr>
        <p:grpSpPr>
          <a:xfrm>
            <a:off x="893796" y="1772864"/>
            <a:ext cx="5380450" cy="4788039"/>
            <a:chOff x="893796" y="1772864"/>
            <a:chExt cx="5380450" cy="4788039"/>
          </a:xfrm>
        </p:grpSpPr>
        <p:sp>
          <p:nvSpPr>
            <p:cNvPr id="207" name="Rounded Rectangle 206"/>
            <p:cNvSpPr/>
            <p:nvPr/>
          </p:nvSpPr>
          <p:spPr>
            <a:xfrm>
              <a:off x="898406" y="6344901"/>
              <a:ext cx="5371230" cy="216002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ounded Rectangle 207"/>
            <p:cNvSpPr/>
            <p:nvPr/>
          </p:nvSpPr>
          <p:spPr>
            <a:xfrm flipH="1">
              <a:off x="5902764" y="4993483"/>
              <a:ext cx="330207" cy="1215080"/>
            </a:xfrm>
            <a:prstGeom prst="roundRect">
              <a:avLst/>
            </a:prstGeom>
            <a:noFill/>
            <a:ln w="31750">
              <a:solidFill>
                <a:srgbClr val="80008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ounded Rectangle 208"/>
            <p:cNvSpPr/>
            <p:nvPr/>
          </p:nvSpPr>
          <p:spPr>
            <a:xfrm flipH="1">
              <a:off x="4911756" y="4457471"/>
              <a:ext cx="330207" cy="1210563"/>
            </a:xfrm>
            <a:prstGeom prst="roundRect">
              <a:avLst/>
            </a:prstGeom>
            <a:noFill/>
            <a:ln w="31750">
              <a:solidFill>
                <a:srgbClr val="8EB4E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ounded Rectangle 213"/>
            <p:cNvSpPr/>
            <p:nvPr/>
          </p:nvSpPr>
          <p:spPr>
            <a:xfrm flipH="1">
              <a:off x="5411167" y="4726920"/>
              <a:ext cx="330207" cy="1208936"/>
            </a:xfrm>
            <a:prstGeom prst="roundRect">
              <a:avLst/>
            </a:prstGeom>
            <a:noFill/>
            <a:ln w="317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ounded Rectangle 214"/>
            <p:cNvSpPr/>
            <p:nvPr/>
          </p:nvSpPr>
          <p:spPr>
            <a:xfrm flipH="1">
              <a:off x="3922219" y="3920572"/>
              <a:ext cx="330207" cy="1215080"/>
            </a:xfrm>
            <a:prstGeom prst="roundRect">
              <a:avLst/>
            </a:prstGeom>
            <a:noFill/>
            <a:ln w="31750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ounded Rectangle 215"/>
            <p:cNvSpPr/>
            <p:nvPr/>
          </p:nvSpPr>
          <p:spPr>
            <a:xfrm flipH="1">
              <a:off x="4413161" y="4190020"/>
              <a:ext cx="330207" cy="1210194"/>
            </a:xfrm>
            <a:prstGeom prst="roundRect">
              <a:avLst/>
            </a:prstGeom>
            <a:noFill/>
            <a:ln w="31750">
              <a:solidFill>
                <a:srgbClr val="99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ounded Rectangle 216"/>
            <p:cNvSpPr/>
            <p:nvPr/>
          </p:nvSpPr>
          <p:spPr>
            <a:xfrm flipH="1">
              <a:off x="2931617" y="3378886"/>
              <a:ext cx="330207" cy="1217865"/>
            </a:xfrm>
            <a:prstGeom prst="roundRect">
              <a:avLst/>
            </a:prstGeom>
            <a:noFill/>
            <a:ln w="31750">
              <a:solidFill>
                <a:srgbClr val="80008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ounded Rectangle 217"/>
            <p:cNvSpPr/>
            <p:nvPr/>
          </p:nvSpPr>
          <p:spPr>
            <a:xfrm flipH="1">
              <a:off x="3431028" y="3648334"/>
              <a:ext cx="330207" cy="1216238"/>
            </a:xfrm>
            <a:prstGeom prst="roundRect">
              <a:avLst/>
            </a:prstGeom>
            <a:noFill/>
            <a:ln w="3175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ounded Rectangle 218"/>
            <p:cNvSpPr/>
            <p:nvPr/>
          </p:nvSpPr>
          <p:spPr>
            <a:xfrm flipH="1">
              <a:off x="1934119" y="2843028"/>
              <a:ext cx="330207" cy="1218080"/>
            </a:xfrm>
            <a:prstGeom prst="roundRect">
              <a:avLst/>
            </a:prstGeom>
            <a:noFill/>
            <a:ln w="31750">
              <a:solidFill>
                <a:srgbClr val="8EB4E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ounded Rectangle 221"/>
            <p:cNvSpPr/>
            <p:nvPr/>
          </p:nvSpPr>
          <p:spPr>
            <a:xfrm flipH="1">
              <a:off x="2441999" y="3104010"/>
              <a:ext cx="330207" cy="1224224"/>
            </a:xfrm>
            <a:prstGeom prst="roundRect">
              <a:avLst/>
            </a:prstGeom>
            <a:noFill/>
            <a:ln w="317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ounded Rectangle 222"/>
            <p:cNvSpPr/>
            <p:nvPr/>
          </p:nvSpPr>
          <p:spPr>
            <a:xfrm flipH="1">
              <a:off x="935167" y="2307385"/>
              <a:ext cx="330207" cy="1218081"/>
            </a:xfrm>
            <a:prstGeom prst="roundRect">
              <a:avLst/>
            </a:prstGeom>
            <a:noFill/>
            <a:ln w="31750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ounded Rectangle 223"/>
            <p:cNvSpPr/>
            <p:nvPr/>
          </p:nvSpPr>
          <p:spPr>
            <a:xfrm flipH="1">
              <a:off x="1443044" y="2568368"/>
              <a:ext cx="330207" cy="1224920"/>
            </a:xfrm>
            <a:prstGeom prst="roundRect">
              <a:avLst/>
            </a:prstGeom>
            <a:noFill/>
            <a:ln w="31750">
              <a:solidFill>
                <a:srgbClr val="99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893796" y="1772864"/>
              <a:ext cx="5380450" cy="36410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26751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Executing a Parallel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5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68656" y="4248169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8656" y="5482468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8656" y="4789386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68656" y="6159238"/>
            <a:ext cx="381000" cy="353943"/>
          </a:xfrm>
          <a:prstGeom prst="rect">
            <a:avLst/>
          </a:prstGeom>
          <a:noFill/>
          <a:ln>
            <a:noFill/>
          </a:ln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78189" y="4276342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378189" y="4829317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1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78189" y="5522399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8189" y="6215480"/>
            <a:ext cx="9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3</a:t>
            </a:r>
          </a:p>
        </p:txBody>
      </p:sp>
      <p:sp>
        <p:nvSpPr>
          <p:cNvPr id="5" name="Oval 4"/>
          <p:cNvSpPr/>
          <p:nvPr/>
        </p:nvSpPr>
        <p:spPr>
          <a:xfrm>
            <a:off x="1471706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0" name="Straight Arrow Connector 9"/>
          <p:cNvCxnSpPr>
            <a:stCxn id="31" idx="4"/>
            <a:endCxn id="5" idx="0"/>
          </p:cNvCxnSpPr>
          <p:nvPr/>
        </p:nvCxnSpPr>
        <p:spPr>
          <a:xfrm>
            <a:off x="1617021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99" idx="0"/>
          </p:cNvCxnSpPr>
          <p:nvPr/>
        </p:nvCxnSpPr>
        <p:spPr>
          <a:xfrm>
            <a:off x="1617021" y="5159298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471706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58" name="Straight Arrow Connector 57"/>
          <p:cNvCxnSpPr>
            <a:stCxn id="99" idx="4"/>
            <a:endCxn id="65" idx="0"/>
          </p:cNvCxnSpPr>
          <p:nvPr/>
        </p:nvCxnSpPr>
        <p:spPr>
          <a:xfrm>
            <a:off x="1617021" y="6004245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471706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1319841" y="5409885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2157573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34" name="Straight Arrow Connector 133"/>
          <p:cNvCxnSpPr>
            <a:stCxn id="136" idx="4"/>
            <a:endCxn id="133" idx="0"/>
          </p:cNvCxnSpPr>
          <p:nvPr/>
        </p:nvCxnSpPr>
        <p:spPr>
          <a:xfrm>
            <a:off x="2302888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33" idx="4"/>
            <a:endCxn id="139" idx="0"/>
          </p:cNvCxnSpPr>
          <p:nvPr/>
        </p:nvCxnSpPr>
        <p:spPr>
          <a:xfrm>
            <a:off x="2302888" y="5159298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Oval 135"/>
          <p:cNvSpPr/>
          <p:nvPr/>
        </p:nvSpPr>
        <p:spPr>
          <a:xfrm>
            <a:off x="2157573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37" name="Straight Arrow Connector 136"/>
          <p:cNvCxnSpPr>
            <a:stCxn id="139" idx="4"/>
            <a:endCxn id="138" idx="0"/>
          </p:cNvCxnSpPr>
          <p:nvPr/>
        </p:nvCxnSpPr>
        <p:spPr>
          <a:xfrm>
            <a:off x="2302888" y="6004245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2157573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2005708" y="5409885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2843440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58" name="Straight Arrow Connector 157"/>
          <p:cNvCxnSpPr>
            <a:stCxn id="160" idx="4"/>
            <a:endCxn id="157" idx="0"/>
          </p:cNvCxnSpPr>
          <p:nvPr/>
        </p:nvCxnSpPr>
        <p:spPr>
          <a:xfrm>
            <a:off x="2988755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57" idx="4"/>
            <a:endCxn id="250" idx="0"/>
          </p:cNvCxnSpPr>
          <p:nvPr/>
        </p:nvCxnSpPr>
        <p:spPr>
          <a:xfrm>
            <a:off x="2988755" y="5159298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2843440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61" name="Straight Arrow Connector 160"/>
          <p:cNvCxnSpPr>
            <a:stCxn id="250" idx="4"/>
            <a:endCxn id="162" idx="0"/>
          </p:cNvCxnSpPr>
          <p:nvPr/>
        </p:nvCxnSpPr>
        <p:spPr>
          <a:xfrm>
            <a:off x="2988755" y="5852380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2843440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3529307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66" name="Straight Arrow Connector 165"/>
          <p:cNvCxnSpPr>
            <a:stCxn id="168" idx="4"/>
            <a:endCxn id="165" idx="0"/>
          </p:cNvCxnSpPr>
          <p:nvPr/>
        </p:nvCxnSpPr>
        <p:spPr>
          <a:xfrm>
            <a:off x="3674622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65" idx="4"/>
            <a:endCxn id="171" idx="0"/>
          </p:cNvCxnSpPr>
          <p:nvPr/>
        </p:nvCxnSpPr>
        <p:spPr>
          <a:xfrm>
            <a:off x="3674622" y="5159298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3529307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69" name="Straight Arrow Connector 168"/>
          <p:cNvCxnSpPr>
            <a:stCxn id="171" idx="4"/>
            <a:endCxn id="170" idx="0"/>
          </p:cNvCxnSpPr>
          <p:nvPr/>
        </p:nvCxnSpPr>
        <p:spPr>
          <a:xfrm>
            <a:off x="3674622" y="6004245"/>
            <a:ext cx="0" cy="25058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Oval 169"/>
          <p:cNvSpPr/>
          <p:nvPr/>
        </p:nvSpPr>
        <p:spPr>
          <a:xfrm>
            <a:off x="3529307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>
            <a:off x="3377442" y="5409885"/>
            <a:ext cx="594360" cy="59436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4215174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74" name="Straight Arrow Connector 173"/>
          <p:cNvCxnSpPr>
            <a:stCxn id="176" idx="4"/>
            <a:endCxn id="173" idx="0"/>
          </p:cNvCxnSpPr>
          <p:nvPr/>
        </p:nvCxnSpPr>
        <p:spPr>
          <a:xfrm>
            <a:off x="4360489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73" idx="4"/>
            <a:endCxn id="251" idx="0"/>
          </p:cNvCxnSpPr>
          <p:nvPr/>
        </p:nvCxnSpPr>
        <p:spPr>
          <a:xfrm>
            <a:off x="4360489" y="5159298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4215174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77" name="Straight Arrow Connector 176"/>
          <p:cNvCxnSpPr>
            <a:stCxn id="251" idx="4"/>
            <a:endCxn id="178" idx="0"/>
          </p:cNvCxnSpPr>
          <p:nvPr/>
        </p:nvCxnSpPr>
        <p:spPr>
          <a:xfrm>
            <a:off x="4360489" y="5852380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>
            <a:off x="4215174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4901039" y="4868668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82" name="Straight Arrow Connector 181"/>
          <p:cNvCxnSpPr>
            <a:stCxn id="184" idx="4"/>
            <a:endCxn id="181" idx="0"/>
          </p:cNvCxnSpPr>
          <p:nvPr/>
        </p:nvCxnSpPr>
        <p:spPr>
          <a:xfrm>
            <a:off x="5046354" y="4618081"/>
            <a:ext cx="0" cy="2505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81" idx="4"/>
            <a:endCxn id="252" idx="0"/>
          </p:cNvCxnSpPr>
          <p:nvPr/>
        </p:nvCxnSpPr>
        <p:spPr>
          <a:xfrm>
            <a:off x="5046354" y="5159298"/>
            <a:ext cx="0" cy="40245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Oval 183"/>
          <p:cNvSpPr/>
          <p:nvPr/>
        </p:nvSpPr>
        <p:spPr>
          <a:xfrm>
            <a:off x="4901039" y="432745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85" name="Straight Arrow Connector 184"/>
          <p:cNvCxnSpPr>
            <a:stCxn id="252" idx="4"/>
            <a:endCxn id="186" idx="0"/>
          </p:cNvCxnSpPr>
          <p:nvPr/>
        </p:nvCxnSpPr>
        <p:spPr>
          <a:xfrm>
            <a:off x="5046354" y="5852380"/>
            <a:ext cx="0" cy="4024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4901039" y="6254831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cxnSp>
        <p:nvCxnSpPr>
          <p:cNvPr id="188" name="Straight Arrow Connector 187"/>
          <p:cNvCxnSpPr>
            <a:stCxn id="31" idx="6"/>
            <a:endCxn id="136" idx="2"/>
          </p:cNvCxnSpPr>
          <p:nvPr/>
        </p:nvCxnSpPr>
        <p:spPr>
          <a:xfrm>
            <a:off x="1762336" y="447276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36" idx="6"/>
            <a:endCxn id="160" idx="2"/>
          </p:cNvCxnSpPr>
          <p:nvPr/>
        </p:nvCxnSpPr>
        <p:spPr>
          <a:xfrm>
            <a:off x="2448203" y="447276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160" idx="6"/>
            <a:endCxn id="168" idx="2"/>
          </p:cNvCxnSpPr>
          <p:nvPr/>
        </p:nvCxnSpPr>
        <p:spPr>
          <a:xfrm>
            <a:off x="3134070" y="447276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68" idx="6"/>
            <a:endCxn id="176" idx="2"/>
          </p:cNvCxnSpPr>
          <p:nvPr/>
        </p:nvCxnSpPr>
        <p:spPr>
          <a:xfrm>
            <a:off x="3819937" y="447276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76" idx="6"/>
            <a:endCxn id="184" idx="2"/>
          </p:cNvCxnSpPr>
          <p:nvPr/>
        </p:nvCxnSpPr>
        <p:spPr>
          <a:xfrm>
            <a:off x="4505804" y="4472766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5" idx="6"/>
            <a:endCxn id="133" idx="2"/>
          </p:cNvCxnSpPr>
          <p:nvPr/>
        </p:nvCxnSpPr>
        <p:spPr>
          <a:xfrm>
            <a:off x="1762336" y="5013983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133" idx="6"/>
            <a:endCxn id="157" idx="2"/>
          </p:cNvCxnSpPr>
          <p:nvPr/>
        </p:nvCxnSpPr>
        <p:spPr>
          <a:xfrm>
            <a:off x="2448203" y="5013983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57" idx="6"/>
            <a:endCxn id="165" idx="2"/>
          </p:cNvCxnSpPr>
          <p:nvPr/>
        </p:nvCxnSpPr>
        <p:spPr>
          <a:xfrm>
            <a:off x="3134070" y="5013983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stCxn id="165" idx="6"/>
            <a:endCxn id="173" idx="2"/>
          </p:cNvCxnSpPr>
          <p:nvPr/>
        </p:nvCxnSpPr>
        <p:spPr>
          <a:xfrm>
            <a:off x="3819937" y="5013983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173" idx="6"/>
            <a:endCxn id="181" idx="2"/>
          </p:cNvCxnSpPr>
          <p:nvPr/>
        </p:nvCxnSpPr>
        <p:spPr>
          <a:xfrm>
            <a:off x="4505804" y="5013983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>
            <a:stCxn id="65" idx="6"/>
            <a:endCxn id="138" idx="2"/>
          </p:cNvCxnSpPr>
          <p:nvPr/>
        </p:nvCxnSpPr>
        <p:spPr>
          <a:xfrm>
            <a:off x="1762336" y="640014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stCxn id="138" idx="6"/>
            <a:endCxn id="162" idx="2"/>
          </p:cNvCxnSpPr>
          <p:nvPr/>
        </p:nvCxnSpPr>
        <p:spPr>
          <a:xfrm>
            <a:off x="2448203" y="640014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162" idx="6"/>
            <a:endCxn id="170" idx="2"/>
          </p:cNvCxnSpPr>
          <p:nvPr/>
        </p:nvCxnSpPr>
        <p:spPr>
          <a:xfrm>
            <a:off x="3134070" y="640014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170" idx="6"/>
            <a:endCxn id="178" idx="2"/>
          </p:cNvCxnSpPr>
          <p:nvPr/>
        </p:nvCxnSpPr>
        <p:spPr>
          <a:xfrm>
            <a:off x="3819937" y="6400146"/>
            <a:ext cx="39523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stCxn id="178" idx="6"/>
            <a:endCxn id="186" idx="2"/>
          </p:cNvCxnSpPr>
          <p:nvPr/>
        </p:nvCxnSpPr>
        <p:spPr>
          <a:xfrm>
            <a:off x="4505804" y="6400146"/>
            <a:ext cx="395235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0" name="Oval 249"/>
          <p:cNvSpPr/>
          <p:nvPr/>
        </p:nvSpPr>
        <p:spPr>
          <a:xfrm>
            <a:off x="2843440" y="5561750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4215174" y="5561750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4901039" y="5561750"/>
            <a:ext cx="290630" cy="290630"/>
          </a:xfrm>
          <a:prstGeom prst="ellipse">
            <a:avLst/>
          </a:prstGeom>
          <a:solidFill>
            <a:srgbClr val="FFFFCC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en-US" sz="1600" dirty="0">
              <a:solidFill>
                <a:schemeClr val="tx1"/>
              </a:solidFill>
              <a:latin typeface="+mj-lt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73349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0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59216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1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745083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2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30950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3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116817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4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803222" y="3907010"/>
            <a:ext cx="48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i</a:t>
            </a:r>
            <a:r>
              <a:rPr lang="en-US" baseline="-25000" dirty="0" smtClean="0">
                <a:latin typeface="Calibri"/>
                <a:cs typeface="Calibri"/>
              </a:rPr>
              <a:t>5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426333" y="1029952"/>
            <a:ext cx="26234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/>
              </a:buClr>
            </a:pPr>
            <a:r>
              <a:rPr lang="en-US" sz="2000" dirty="0" smtClean="0">
                <a:solidFill>
                  <a:srgbClr val="000000"/>
                </a:solidFill>
                <a:cs typeface="Courier New"/>
              </a:rPr>
              <a:t>To execute </a:t>
            </a:r>
            <a:r>
              <a:rPr lang="en-US" sz="2000" dirty="0" err="1" smtClean="0">
                <a:solidFill>
                  <a:srgbClr val="000000"/>
                </a:solidFill>
                <a:cs typeface="Courier New"/>
              </a:rPr>
              <a:t>Dedup</a:t>
            </a:r>
            <a:r>
              <a:rPr lang="en-US" sz="2000" dirty="0" smtClean="0">
                <a:solidFill>
                  <a:srgbClr val="000000"/>
                </a:solidFill>
                <a:cs typeface="Courier New"/>
              </a:rPr>
              <a:t> in parallel, we must answer two questions.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427988" y="4086617"/>
            <a:ext cx="26234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>
              <a:buClr>
                <a:schemeClr val="accent3"/>
              </a:buClr>
              <a:buFont typeface="Wingdings" charset="2"/>
              <a:buChar char="§"/>
            </a:pPr>
            <a:r>
              <a:rPr lang="en-US" sz="2000" dirty="0" smtClean="0">
                <a:cs typeface="Courier New"/>
              </a:rPr>
              <a:t>How do we assign work to parallel processors to execute this computation efficiently?</a:t>
            </a:r>
            <a:endParaRPr lang="en-US" sz="2000" dirty="0">
              <a:cs typeface="Courier New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6331" y="2293358"/>
            <a:ext cx="26234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>
              <a:buClr>
                <a:schemeClr val="accent3"/>
              </a:buClr>
              <a:buFont typeface="Wingdings" charset="2"/>
              <a:buChar char="§"/>
            </a:pPr>
            <a:r>
              <a:rPr lang="en-US" sz="2000" dirty="0" smtClean="0">
                <a:cs typeface="Courier New"/>
              </a:rPr>
              <a:t>How do we encode the parallelism in </a:t>
            </a:r>
            <a:r>
              <a:rPr lang="en-US" sz="2000" dirty="0" err="1" smtClean="0">
                <a:cs typeface="Courier New"/>
              </a:rPr>
              <a:t>Dedup</a:t>
            </a:r>
            <a:r>
              <a:rPr lang="en-US" sz="2000" dirty="0" smtClean="0">
                <a:cs typeface="Courier New"/>
              </a:rPr>
              <a:t>?</a:t>
            </a:r>
          </a:p>
        </p:txBody>
      </p:sp>
      <p:cxnSp>
        <p:nvCxnSpPr>
          <p:cNvPr id="116" name="Straight Arrow Connector 115"/>
          <p:cNvCxnSpPr>
            <a:stCxn id="184" idx="6"/>
          </p:cNvCxnSpPr>
          <p:nvPr/>
        </p:nvCxnSpPr>
        <p:spPr>
          <a:xfrm>
            <a:off x="5191669" y="4472766"/>
            <a:ext cx="393192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81" idx="6"/>
          </p:cNvCxnSpPr>
          <p:nvPr/>
        </p:nvCxnSpPr>
        <p:spPr>
          <a:xfrm>
            <a:off x="5191669" y="5013983"/>
            <a:ext cx="393192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86" idx="6"/>
          </p:cNvCxnSpPr>
          <p:nvPr/>
        </p:nvCxnSpPr>
        <p:spPr>
          <a:xfrm>
            <a:off x="5191669" y="6400146"/>
            <a:ext cx="393192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Content Placeholder 2"/>
          <p:cNvSpPr txBox="1">
            <a:spLocks/>
          </p:cNvSpPr>
          <p:nvPr/>
        </p:nvSpPr>
        <p:spPr>
          <a:xfrm>
            <a:off x="197203" y="1224295"/>
            <a:ext cx="5188051" cy="276998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r>
              <a:rPr lang="en-US" sz="1600" b="1" dirty="0" smtClean="0">
                <a:latin typeface="Courier New"/>
                <a:cs typeface="Courier New"/>
              </a:rPr>
              <a:t>while(</a:t>
            </a:r>
            <a:r>
              <a:rPr lang="en-US" sz="1600" b="1" dirty="0">
                <a:latin typeface="Courier New"/>
                <a:cs typeface="Courier New"/>
              </a:rPr>
              <a:t>!done) </a:t>
            </a:r>
            <a:r>
              <a:rPr lang="en-US" sz="1600" b="1" dirty="0" smtClean="0">
                <a:latin typeface="Courier New"/>
                <a:cs typeface="Courier New"/>
              </a:rPr>
              <a:t>{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latin typeface="Courier New"/>
                <a:cs typeface="Courier New"/>
              </a:rPr>
              <a:t>chunk_t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*chunk = </a:t>
            </a:r>
            <a:r>
              <a:rPr lang="en-US" sz="1600" b="1" dirty="0" err="1">
                <a:latin typeface="Courier New"/>
                <a:cs typeface="Courier New"/>
              </a:rPr>
              <a:t>get_next_chunk</a:t>
            </a:r>
            <a:r>
              <a:rPr lang="en-US" sz="1600" b="1" dirty="0">
                <a:latin typeface="Courier New"/>
                <a:cs typeface="Courier New"/>
              </a:rPr>
              <a:t>(); 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if(</a:t>
            </a:r>
            <a:r>
              <a:rPr lang="en-US" sz="1600" b="1" dirty="0">
                <a:latin typeface="Courier New"/>
                <a:cs typeface="Courier New"/>
              </a:rPr>
              <a:t>chunk == NULL) </a:t>
            </a:r>
            <a:r>
              <a:rPr lang="en-US" sz="1600" b="1" dirty="0" smtClean="0">
                <a:latin typeface="Courier New"/>
                <a:cs typeface="Courier New"/>
              </a:rPr>
              <a:t>{ done </a:t>
            </a:r>
            <a:r>
              <a:rPr lang="en-US" sz="1600" b="1" dirty="0">
                <a:latin typeface="Courier New"/>
                <a:cs typeface="Courier New"/>
              </a:rPr>
              <a:t>= true</a:t>
            </a:r>
            <a:r>
              <a:rPr lang="en-US" sz="1600" b="1" dirty="0" smtClean="0">
                <a:latin typeface="Courier New"/>
                <a:cs typeface="Courier New"/>
              </a:rPr>
              <a:t>; } 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else {</a:t>
            </a:r>
            <a:endParaRPr lang="en-US" sz="1600" b="1" dirty="0">
              <a:latin typeface="Courier New"/>
              <a:cs typeface="Courier New"/>
            </a:endParaRPr>
          </a:p>
          <a:p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    chunk-&gt;</a:t>
            </a:r>
            <a:r>
              <a:rPr lang="en-US" sz="1600" b="1" dirty="0" err="1" smtClean="0">
                <a:latin typeface="Courier New"/>
                <a:cs typeface="Courier New"/>
              </a:rPr>
              <a:t>is_dup</a:t>
            </a:r>
            <a:r>
              <a:rPr lang="en-US" sz="1600" b="1" dirty="0" smtClean="0"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latin typeface="Courier New"/>
                <a:cs typeface="Courier New"/>
              </a:rPr>
              <a:t>deduplicate</a:t>
            </a:r>
            <a:r>
              <a:rPr lang="en-US" sz="1600" b="1" dirty="0" smtClean="0">
                <a:latin typeface="Courier New"/>
                <a:cs typeface="Courier New"/>
              </a:rPr>
              <a:t>(chunk);</a:t>
            </a:r>
          </a:p>
          <a:p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  if(!chunk-&gt;</a:t>
            </a:r>
            <a:r>
              <a:rPr lang="en-US" sz="1600" b="1" dirty="0" err="1" smtClean="0">
                <a:latin typeface="Courier New"/>
                <a:cs typeface="Courier New"/>
              </a:rPr>
              <a:t>is_dup</a:t>
            </a:r>
            <a:r>
              <a:rPr lang="en-US" sz="1600" b="1" dirty="0" smtClean="0">
                <a:latin typeface="Courier New"/>
                <a:cs typeface="Courier New"/>
              </a:rPr>
              <a:t>) compress</a:t>
            </a:r>
            <a:r>
              <a:rPr lang="en-US" sz="1600" b="1" dirty="0">
                <a:latin typeface="Courier New"/>
                <a:cs typeface="Courier New"/>
              </a:rPr>
              <a:t>(chunk); </a:t>
            </a:r>
          </a:p>
          <a:p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  </a:t>
            </a:r>
            <a:r>
              <a:rPr lang="en-US" sz="1600" b="1" dirty="0" err="1" smtClean="0">
                <a:latin typeface="Courier New"/>
                <a:cs typeface="Courier New"/>
              </a:rPr>
              <a:t>write_to_file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fd_out</a:t>
            </a:r>
            <a:r>
              <a:rPr lang="en-US" sz="1600" b="1" dirty="0">
                <a:latin typeface="Courier New"/>
                <a:cs typeface="Courier New"/>
              </a:rPr>
              <a:t>, chunk</a:t>
            </a:r>
            <a:r>
              <a:rPr lang="en-US" sz="1600" b="1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}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} 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91" name="Right Brace 90"/>
          <p:cNvSpPr/>
          <p:nvPr/>
        </p:nvSpPr>
        <p:spPr>
          <a:xfrm>
            <a:off x="5299421" y="1354667"/>
            <a:ext cx="228600" cy="742412"/>
          </a:xfrm>
          <a:prstGeom prst="rightBrace">
            <a:avLst>
              <a:gd name="adj1" fmla="val 27085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ight Brace 91"/>
          <p:cNvSpPr/>
          <p:nvPr/>
        </p:nvSpPr>
        <p:spPr>
          <a:xfrm>
            <a:off x="5301076" y="2386655"/>
            <a:ext cx="228600" cy="267997"/>
          </a:xfrm>
          <a:prstGeom prst="rightBrace">
            <a:avLst>
              <a:gd name="adj1" fmla="val 27085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ight Brace 92"/>
          <p:cNvSpPr/>
          <p:nvPr/>
        </p:nvSpPr>
        <p:spPr>
          <a:xfrm>
            <a:off x="5299421" y="2778264"/>
            <a:ext cx="228600" cy="267997"/>
          </a:xfrm>
          <a:prstGeom prst="rightBrace">
            <a:avLst>
              <a:gd name="adj1" fmla="val 27085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ight Brace 97"/>
          <p:cNvSpPr/>
          <p:nvPr/>
        </p:nvSpPr>
        <p:spPr>
          <a:xfrm>
            <a:off x="5301076" y="3178340"/>
            <a:ext cx="228600" cy="267997"/>
          </a:xfrm>
          <a:prstGeom prst="rightBrace">
            <a:avLst>
              <a:gd name="adj1" fmla="val 29309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5568698" y="1503449"/>
            <a:ext cx="104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5567043" y="2319053"/>
            <a:ext cx="104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5568698" y="2708012"/>
            <a:ext cx="104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2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568698" y="3110739"/>
            <a:ext cx="104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3</a:t>
            </a:r>
          </a:p>
        </p:txBody>
      </p:sp>
    </p:spTree>
    <p:extLst>
      <p:ext uri="{BB962C8B-B14F-4D97-AF65-F5344CB8AC3E}">
        <p14:creationId xmlns:p14="http://schemas.microsoft.com/office/powerpoint/2010/main" val="245420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0604"/>
            <a:ext cx="7772400" cy="1470025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cs typeface="Helvetica CY"/>
              </a:rPr>
              <a:t>On-the-Fly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Pipeline Parallelism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895" y="4498665"/>
            <a:ext cx="7604211" cy="8513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I-Ting Angelina Lee</a:t>
            </a:r>
            <a:r>
              <a:rPr lang="en-US" sz="2400" baseline="30000" dirty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, Charles E. </a:t>
            </a:r>
            <a:r>
              <a:rPr lang="en-US" sz="2400" dirty="0" err="1" smtClean="0">
                <a:solidFill>
                  <a:schemeClr val="tx1"/>
                </a:solidFill>
              </a:rPr>
              <a:t>Leiserson</a:t>
            </a:r>
            <a:r>
              <a:rPr lang="en-US" sz="2400" baseline="30000" dirty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Tao B.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Schardl</a:t>
            </a:r>
            <a:r>
              <a:rPr lang="en-US" sz="2400" baseline="30000" dirty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, Jim </a:t>
            </a:r>
            <a:r>
              <a:rPr lang="en-US" sz="2400" dirty="0" err="1" smtClean="0">
                <a:solidFill>
                  <a:schemeClr val="tx1"/>
                </a:solidFill>
              </a:rPr>
              <a:t>Sukha</a:t>
            </a:r>
            <a:r>
              <a:rPr lang="en-US" sz="2400" baseline="30000" dirty="0">
                <a:solidFill>
                  <a:schemeClr val="tx1"/>
                </a:solidFill>
              </a:rPr>
              <a:t>†</a:t>
            </a:r>
            <a:r>
              <a:rPr lang="en-US" sz="2400" dirty="0" smtClean="0">
                <a:solidFill>
                  <a:schemeClr val="tx1"/>
                </a:solidFill>
              </a:rPr>
              <a:t>, and </a:t>
            </a:r>
            <a:r>
              <a:rPr lang="en-US" sz="2400" dirty="0" err="1" smtClean="0">
                <a:solidFill>
                  <a:schemeClr val="tx1"/>
                </a:solidFill>
              </a:rPr>
              <a:t>Zhunping</a:t>
            </a:r>
            <a:r>
              <a:rPr lang="en-US" sz="2400" dirty="0" smtClean="0">
                <a:solidFill>
                  <a:schemeClr val="tx1"/>
                </a:solidFill>
              </a:rPr>
              <a:t> Zhang</a:t>
            </a:r>
            <a:r>
              <a:rPr lang="en-US" sz="2400" baseline="30000" dirty="0" smtClean="0">
                <a:solidFill>
                  <a:schemeClr val="tx1"/>
                </a:solidFill>
              </a:rPr>
              <a:t>*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3351" y="3515595"/>
            <a:ext cx="3157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SPAA</a:t>
            </a:r>
            <a:br>
              <a:rPr lang="en-US" sz="2000" i="1" dirty="0" smtClean="0"/>
            </a:br>
            <a:r>
              <a:rPr lang="en-US" sz="2000" i="1" dirty="0" smtClean="0"/>
              <a:t>July 24, 2013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09582" y="5737864"/>
            <a:ext cx="3724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MIT CSAIL</a:t>
            </a:r>
            <a:r>
              <a:rPr lang="en-US" sz="2000" baseline="30000" dirty="0"/>
              <a:t>*              </a:t>
            </a:r>
            <a:r>
              <a:rPr lang="en-US" sz="2000" dirty="0" smtClean="0"/>
              <a:t>Intel Corporation</a:t>
            </a:r>
            <a:r>
              <a:rPr lang="en-US" sz="2000" baseline="30000" dirty="0" smtClean="0"/>
              <a:t>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72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Construct-and-Run Pipelining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7</a:t>
            </a:fld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00686" y="5945292"/>
            <a:ext cx="5764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1859C"/>
                </a:solidFill>
              </a:rPr>
              <a:t>Ex: </a:t>
            </a:r>
            <a:r>
              <a:rPr lang="en-US" sz="2000" dirty="0"/>
              <a:t>TBB </a:t>
            </a:r>
            <a:r>
              <a:rPr lang="en-US" dirty="0"/>
              <a:t>[MRR12]</a:t>
            </a:r>
            <a:r>
              <a:rPr lang="en-US" sz="2000" dirty="0"/>
              <a:t>, </a:t>
            </a:r>
            <a:r>
              <a:rPr lang="en-US" sz="2000" dirty="0" err="1" smtClean="0"/>
              <a:t>StreamIt</a:t>
            </a:r>
            <a:r>
              <a:rPr lang="en-US" sz="2000" dirty="0" smtClean="0"/>
              <a:t> </a:t>
            </a:r>
            <a:r>
              <a:rPr lang="en-US" dirty="0" smtClean="0"/>
              <a:t>[GTA06]</a:t>
            </a:r>
            <a:r>
              <a:rPr lang="en-US" sz="2000" dirty="0" smtClean="0"/>
              <a:t>, GRAMPS </a:t>
            </a:r>
            <a:r>
              <a:rPr lang="en-US" dirty="0" smtClean="0"/>
              <a:t>[SLY+11]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00686" y="5128438"/>
            <a:ext cx="7942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 </a:t>
            </a:r>
            <a:r>
              <a:rPr lang="en-US" sz="2200" b="1" dirty="0" smtClean="0">
                <a:solidFill>
                  <a:srgbClr val="FF0000"/>
                </a:solidFill>
              </a:rPr>
              <a:t>construct-and-run </a:t>
            </a:r>
            <a:r>
              <a:rPr lang="en-US" sz="2200" dirty="0" smtClean="0"/>
              <a:t>pipeline specifies the stages </a:t>
            </a:r>
            <a:r>
              <a:rPr lang="en-US" sz="2200" dirty="0"/>
              <a:t>and their dependencies </a:t>
            </a:r>
            <a:r>
              <a:rPr lang="en-US" sz="2200" b="1" i="1" dirty="0" smtClean="0">
                <a:solidFill>
                  <a:srgbClr val="FF0000"/>
                </a:solidFill>
              </a:rPr>
              <a:t>a </a:t>
            </a:r>
            <a:r>
              <a:rPr lang="en-US" sz="2200" b="1" i="1" dirty="0">
                <a:solidFill>
                  <a:srgbClr val="FF0000"/>
                </a:solidFill>
              </a:rPr>
              <a:t>priori </a:t>
            </a:r>
            <a:r>
              <a:rPr lang="en-US" sz="2200" dirty="0"/>
              <a:t>before </a:t>
            </a:r>
            <a:r>
              <a:rPr lang="en-US" sz="2200" dirty="0" smtClean="0"/>
              <a:t>execution.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1200150" y="1314371"/>
            <a:ext cx="67437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tbb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pipeline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pipeline;</a:t>
            </a:r>
          </a:p>
          <a:p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GetChunk_Filter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filter1(SERIAL, item);</a:t>
            </a:r>
          </a:p>
          <a:p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Deduplicate_Filter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filter2(SERIAL);</a:t>
            </a:r>
          </a:p>
          <a:p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Compress_Filter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filter3(PARALLEL);</a:t>
            </a:r>
          </a:p>
          <a:p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WriteToFile_Filter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filter4(SERIAL,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out_item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pipeline.add_filter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(filter1);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pipeline.add_filter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(filter2);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pipeline.add_filter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(filter3);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pipeline.add_filter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(filter4);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pipeline.run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pipeline_depth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323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6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On-the-Fly Pipelining of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264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8808" y="5860681"/>
            <a:ext cx="7486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An </a:t>
            </a:r>
            <a:r>
              <a:rPr lang="en-US" sz="2200" b="1" dirty="0" smtClean="0">
                <a:solidFill>
                  <a:srgbClr val="FF0000"/>
                </a:solidFill>
              </a:rPr>
              <a:t>on-the-fly</a:t>
            </a:r>
            <a:r>
              <a:rPr lang="en-US" sz="2200" dirty="0" smtClean="0"/>
              <a:t> </a:t>
            </a:r>
            <a:r>
              <a:rPr lang="en-US" sz="2200" dirty="0"/>
              <a:t>pipeline </a:t>
            </a:r>
            <a:r>
              <a:rPr lang="en-US" sz="2200" dirty="0" smtClean="0"/>
              <a:t>is </a:t>
            </a:r>
            <a:r>
              <a:rPr lang="en-US" sz="2200" b="1" i="1" dirty="0" smtClean="0">
                <a:solidFill>
                  <a:srgbClr val="FF0000"/>
                </a:solidFill>
              </a:rPr>
              <a:t>constructed dynamically </a:t>
            </a:r>
            <a:r>
              <a:rPr lang="en-US" sz="2200" dirty="0"/>
              <a:t>as the program executes. </a:t>
            </a:r>
            <a:endParaRPr lang="en-US" sz="2200" dirty="0" smtClean="0"/>
          </a:p>
        </p:txBody>
      </p:sp>
      <p:sp>
        <p:nvSpPr>
          <p:cNvPr id="84" name="Rounded Rectangle 83"/>
          <p:cNvSpPr/>
          <p:nvPr/>
        </p:nvSpPr>
        <p:spPr>
          <a:xfrm>
            <a:off x="1202379" y="175422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202379" y="1120214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"/>
                <a:cs typeface="Courier"/>
              </a:rPr>
              <a:t>I</a:t>
            </a:r>
          </a:p>
        </p:txBody>
      </p:sp>
      <p:cxnSp>
        <p:nvCxnSpPr>
          <p:cNvPr id="86" name="Straight Arrow Connector 85"/>
          <p:cNvCxnSpPr>
            <a:stCxn id="85" idx="4"/>
            <a:endCxn id="84" idx="0"/>
          </p:cNvCxnSpPr>
          <p:nvPr/>
        </p:nvCxnSpPr>
        <p:spPr>
          <a:xfrm>
            <a:off x="1332554" y="1380564"/>
            <a:ext cx="0" cy="37366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1202379" y="202204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>
            <a:stCxn id="84" idx="2"/>
            <a:endCxn id="87" idx="0"/>
          </p:cNvCxnSpPr>
          <p:nvPr/>
        </p:nvCxnSpPr>
        <p:spPr>
          <a:xfrm>
            <a:off x="1332554" y="1868526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1202379" y="228986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>
            <a:stCxn id="87" idx="2"/>
            <a:endCxn id="89" idx="0"/>
          </p:cNvCxnSpPr>
          <p:nvPr/>
        </p:nvCxnSpPr>
        <p:spPr>
          <a:xfrm>
            <a:off x="1332554" y="2136347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1202379" y="255768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9" idx="2"/>
            <a:endCxn id="91" idx="0"/>
          </p:cNvCxnSpPr>
          <p:nvPr/>
        </p:nvCxnSpPr>
        <p:spPr>
          <a:xfrm>
            <a:off x="1332554" y="2404168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1" idx="2"/>
            <a:endCxn id="355" idx="0"/>
          </p:cNvCxnSpPr>
          <p:nvPr/>
        </p:nvCxnSpPr>
        <p:spPr>
          <a:xfrm>
            <a:off x="1332554" y="2671989"/>
            <a:ext cx="365" cy="302347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5" idx="6"/>
          </p:cNvCxnSpPr>
          <p:nvPr/>
        </p:nvCxnSpPr>
        <p:spPr>
          <a:xfrm>
            <a:off x="1462729" y="1250389"/>
            <a:ext cx="232569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7" idx="3"/>
          </p:cNvCxnSpPr>
          <p:nvPr/>
        </p:nvCxnSpPr>
        <p:spPr>
          <a:xfrm>
            <a:off x="1462729" y="2079197"/>
            <a:ext cx="24478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9" idx="3"/>
          </p:cNvCxnSpPr>
          <p:nvPr/>
        </p:nvCxnSpPr>
        <p:spPr>
          <a:xfrm>
            <a:off x="1462729" y="2347018"/>
            <a:ext cx="24478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1" idx="3"/>
            <a:endCxn id="107" idx="1"/>
          </p:cNvCxnSpPr>
          <p:nvPr/>
        </p:nvCxnSpPr>
        <p:spPr>
          <a:xfrm>
            <a:off x="1462729" y="2614839"/>
            <a:ext cx="24716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1332554" y="2882660"/>
            <a:ext cx="374956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1709890" y="1120214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709890" y="202204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/>
          <p:cNvCxnSpPr>
            <a:stCxn id="102" idx="4"/>
            <a:endCxn id="103" idx="0"/>
          </p:cNvCxnSpPr>
          <p:nvPr/>
        </p:nvCxnSpPr>
        <p:spPr>
          <a:xfrm>
            <a:off x="1840065" y="1380564"/>
            <a:ext cx="0" cy="641483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ounded Rectangle 104"/>
          <p:cNvSpPr/>
          <p:nvPr/>
        </p:nvSpPr>
        <p:spPr>
          <a:xfrm>
            <a:off x="1709890" y="228986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3" idx="2"/>
            <a:endCxn id="105" idx="0"/>
          </p:cNvCxnSpPr>
          <p:nvPr/>
        </p:nvCxnSpPr>
        <p:spPr>
          <a:xfrm>
            <a:off x="1840065" y="2136347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1709890" y="255768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>
            <a:stCxn id="105" idx="2"/>
            <a:endCxn id="107" idx="0"/>
          </p:cNvCxnSpPr>
          <p:nvPr/>
        </p:nvCxnSpPr>
        <p:spPr>
          <a:xfrm>
            <a:off x="1840065" y="2404168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1709890" y="282551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10" name="Straight Arrow Connector 109"/>
          <p:cNvCxnSpPr>
            <a:stCxn id="107" idx="2"/>
            <a:endCxn id="109" idx="0"/>
          </p:cNvCxnSpPr>
          <p:nvPr/>
        </p:nvCxnSpPr>
        <p:spPr>
          <a:xfrm>
            <a:off x="1840065" y="2671989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9" idx="2"/>
            <a:endCxn id="357" idx="0"/>
          </p:cNvCxnSpPr>
          <p:nvPr/>
        </p:nvCxnSpPr>
        <p:spPr>
          <a:xfrm>
            <a:off x="1840065" y="2939810"/>
            <a:ext cx="365" cy="275565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2" idx="6"/>
          </p:cNvCxnSpPr>
          <p:nvPr/>
        </p:nvCxnSpPr>
        <p:spPr>
          <a:xfrm flipV="1">
            <a:off x="1970240" y="1250388"/>
            <a:ext cx="232569" cy="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5" idx="3"/>
          </p:cNvCxnSpPr>
          <p:nvPr/>
        </p:nvCxnSpPr>
        <p:spPr>
          <a:xfrm>
            <a:off x="1970240" y="2347018"/>
            <a:ext cx="24478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7" idx="3"/>
            <a:endCxn id="123" idx="1"/>
          </p:cNvCxnSpPr>
          <p:nvPr/>
        </p:nvCxnSpPr>
        <p:spPr>
          <a:xfrm>
            <a:off x="1970240" y="2614839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9" idx="3"/>
            <a:endCxn id="125" idx="1"/>
          </p:cNvCxnSpPr>
          <p:nvPr/>
        </p:nvCxnSpPr>
        <p:spPr>
          <a:xfrm>
            <a:off x="1970240" y="2882660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27" idx="1"/>
          </p:cNvCxnSpPr>
          <p:nvPr/>
        </p:nvCxnSpPr>
        <p:spPr>
          <a:xfrm>
            <a:off x="1837684" y="3150481"/>
            <a:ext cx="367506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2205190" y="1120214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2205190" y="228986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>
            <a:stCxn id="120" idx="4"/>
            <a:endCxn id="121" idx="0"/>
          </p:cNvCxnSpPr>
          <p:nvPr/>
        </p:nvCxnSpPr>
        <p:spPr>
          <a:xfrm>
            <a:off x="2335365" y="1380564"/>
            <a:ext cx="0" cy="909304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>
            <a:off x="2205190" y="255768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>
            <a:stCxn id="121" idx="2"/>
            <a:endCxn id="123" idx="0"/>
          </p:cNvCxnSpPr>
          <p:nvPr/>
        </p:nvCxnSpPr>
        <p:spPr>
          <a:xfrm>
            <a:off x="2335365" y="2404168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2205190" y="282551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6" name="Straight Arrow Connector 125"/>
          <p:cNvCxnSpPr>
            <a:stCxn id="123" idx="2"/>
            <a:endCxn id="125" idx="0"/>
          </p:cNvCxnSpPr>
          <p:nvPr/>
        </p:nvCxnSpPr>
        <p:spPr>
          <a:xfrm>
            <a:off x="2335365" y="2671989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ounded Rectangle 126"/>
          <p:cNvSpPr/>
          <p:nvPr/>
        </p:nvSpPr>
        <p:spPr>
          <a:xfrm>
            <a:off x="2205190" y="309333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28" name="Straight Arrow Connector 127"/>
          <p:cNvCxnSpPr>
            <a:stCxn id="125" idx="2"/>
            <a:endCxn id="127" idx="0"/>
          </p:cNvCxnSpPr>
          <p:nvPr/>
        </p:nvCxnSpPr>
        <p:spPr>
          <a:xfrm>
            <a:off x="2335365" y="2939810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7" idx="2"/>
            <a:endCxn id="359" idx="0"/>
          </p:cNvCxnSpPr>
          <p:nvPr/>
        </p:nvCxnSpPr>
        <p:spPr>
          <a:xfrm>
            <a:off x="2335365" y="3207631"/>
            <a:ext cx="365" cy="2487829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20" idx="6"/>
          </p:cNvCxnSpPr>
          <p:nvPr/>
        </p:nvCxnSpPr>
        <p:spPr>
          <a:xfrm>
            <a:off x="2465540" y="1250389"/>
            <a:ext cx="232569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23" idx="3"/>
            <a:endCxn id="139" idx="1"/>
          </p:cNvCxnSpPr>
          <p:nvPr/>
        </p:nvCxnSpPr>
        <p:spPr>
          <a:xfrm>
            <a:off x="2465540" y="2614839"/>
            <a:ext cx="23733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5" idx="3"/>
            <a:endCxn id="141" idx="1"/>
          </p:cNvCxnSpPr>
          <p:nvPr/>
        </p:nvCxnSpPr>
        <p:spPr>
          <a:xfrm>
            <a:off x="2465540" y="2882660"/>
            <a:ext cx="23733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27" idx="3"/>
            <a:endCxn id="143" idx="1"/>
          </p:cNvCxnSpPr>
          <p:nvPr/>
        </p:nvCxnSpPr>
        <p:spPr>
          <a:xfrm>
            <a:off x="2465540" y="3150481"/>
            <a:ext cx="237331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145" idx="1"/>
          </p:cNvCxnSpPr>
          <p:nvPr/>
        </p:nvCxnSpPr>
        <p:spPr>
          <a:xfrm>
            <a:off x="2332984" y="3418302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2698109" y="1120214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2702871" y="255768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0" name="Straight Arrow Connector 139"/>
          <p:cNvCxnSpPr>
            <a:stCxn id="138" idx="4"/>
            <a:endCxn id="139" idx="0"/>
          </p:cNvCxnSpPr>
          <p:nvPr/>
        </p:nvCxnSpPr>
        <p:spPr>
          <a:xfrm>
            <a:off x="2828284" y="1380564"/>
            <a:ext cx="4762" cy="117712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Rounded Rectangle 140"/>
          <p:cNvSpPr/>
          <p:nvPr/>
        </p:nvSpPr>
        <p:spPr>
          <a:xfrm>
            <a:off x="2702871" y="282551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2" name="Straight Arrow Connector 141"/>
          <p:cNvCxnSpPr>
            <a:stCxn id="139" idx="2"/>
            <a:endCxn id="141" idx="0"/>
          </p:cNvCxnSpPr>
          <p:nvPr/>
        </p:nvCxnSpPr>
        <p:spPr>
          <a:xfrm>
            <a:off x="2833046" y="2671990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ounded Rectangle 142"/>
          <p:cNvSpPr/>
          <p:nvPr/>
        </p:nvSpPr>
        <p:spPr>
          <a:xfrm>
            <a:off x="2702871" y="309333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4" name="Straight Arrow Connector 143"/>
          <p:cNvCxnSpPr>
            <a:stCxn id="141" idx="2"/>
            <a:endCxn id="143" idx="0"/>
          </p:cNvCxnSpPr>
          <p:nvPr/>
        </p:nvCxnSpPr>
        <p:spPr>
          <a:xfrm>
            <a:off x="2833046" y="2939811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Rounded Rectangle 144"/>
          <p:cNvSpPr/>
          <p:nvPr/>
        </p:nvSpPr>
        <p:spPr>
          <a:xfrm>
            <a:off x="2702871" y="336115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>
            <a:stCxn id="143" idx="2"/>
            <a:endCxn id="145" idx="0"/>
          </p:cNvCxnSpPr>
          <p:nvPr/>
        </p:nvCxnSpPr>
        <p:spPr>
          <a:xfrm>
            <a:off x="2833046" y="3207632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38" idx="6"/>
          </p:cNvCxnSpPr>
          <p:nvPr/>
        </p:nvCxnSpPr>
        <p:spPr>
          <a:xfrm>
            <a:off x="2958459" y="125038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45" idx="2"/>
            <a:endCxn id="361" idx="0"/>
          </p:cNvCxnSpPr>
          <p:nvPr/>
        </p:nvCxnSpPr>
        <p:spPr>
          <a:xfrm>
            <a:off x="2833046" y="3475452"/>
            <a:ext cx="0" cy="2220008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3193409" y="1120214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I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198171" y="282551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54" name="Straight Arrow Connector 153"/>
          <p:cNvCxnSpPr>
            <a:stCxn id="152" idx="4"/>
            <a:endCxn id="153" idx="0"/>
          </p:cNvCxnSpPr>
          <p:nvPr/>
        </p:nvCxnSpPr>
        <p:spPr>
          <a:xfrm>
            <a:off x="3323584" y="1380564"/>
            <a:ext cx="4762" cy="144494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ounded Rectangle 154"/>
          <p:cNvSpPr/>
          <p:nvPr/>
        </p:nvSpPr>
        <p:spPr>
          <a:xfrm>
            <a:off x="3198171" y="309333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56" name="Straight Arrow Connector 155"/>
          <p:cNvCxnSpPr>
            <a:stCxn id="153" idx="2"/>
            <a:endCxn id="155" idx="0"/>
          </p:cNvCxnSpPr>
          <p:nvPr/>
        </p:nvCxnSpPr>
        <p:spPr>
          <a:xfrm>
            <a:off x="3328346" y="2939811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3198171" y="336115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>
            <a:stCxn id="155" idx="2"/>
            <a:endCxn id="157" idx="0"/>
          </p:cNvCxnSpPr>
          <p:nvPr/>
        </p:nvCxnSpPr>
        <p:spPr>
          <a:xfrm>
            <a:off x="3328346" y="3207632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Rounded Rectangle 158"/>
          <p:cNvSpPr/>
          <p:nvPr/>
        </p:nvSpPr>
        <p:spPr>
          <a:xfrm>
            <a:off x="3198171" y="362897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60" name="Straight Arrow Connector 159"/>
          <p:cNvCxnSpPr>
            <a:stCxn id="157" idx="2"/>
            <a:endCxn id="159" idx="0"/>
          </p:cNvCxnSpPr>
          <p:nvPr/>
        </p:nvCxnSpPr>
        <p:spPr>
          <a:xfrm>
            <a:off x="3328346" y="347545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2" idx="6"/>
          </p:cNvCxnSpPr>
          <p:nvPr/>
        </p:nvCxnSpPr>
        <p:spPr>
          <a:xfrm>
            <a:off x="3453759" y="125038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55" idx="3"/>
            <a:endCxn id="171" idx="1"/>
          </p:cNvCxnSpPr>
          <p:nvPr/>
        </p:nvCxnSpPr>
        <p:spPr>
          <a:xfrm>
            <a:off x="3458521" y="3150481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57" idx="3"/>
            <a:endCxn id="173" idx="1"/>
          </p:cNvCxnSpPr>
          <p:nvPr/>
        </p:nvCxnSpPr>
        <p:spPr>
          <a:xfrm>
            <a:off x="3458521" y="3418302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59" idx="3"/>
            <a:endCxn id="175" idx="1"/>
          </p:cNvCxnSpPr>
          <p:nvPr/>
        </p:nvCxnSpPr>
        <p:spPr>
          <a:xfrm>
            <a:off x="3458521" y="3686123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59" idx="2"/>
            <a:endCxn id="363" idx="0"/>
          </p:cNvCxnSpPr>
          <p:nvPr/>
        </p:nvCxnSpPr>
        <p:spPr>
          <a:xfrm>
            <a:off x="3328346" y="3743273"/>
            <a:ext cx="0" cy="195218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endCxn id="182" idx="1"/>
          </p:cNvCxnSpPr>
          <p:nvPr/>
        </p:nvCxnSpPr>
        <p:spPr>
          <a:xfrm>
            <a:off x="3323584" y="3953944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Oval 169"/>
          <p:cNvSpPr/>
          <p:nvPr/>
        </p:nvSpPr>
        <p:spPr>
          <a:xfrm>
            <a:off x="3688709" y="1120214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3693471" y="3093331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72" name="Straight Arrow Connector 171"/>
          <p:cNvCxnSpPr>
            <a:stCxn id="170" idx="4"/>
            <a:endCxn id="171" idx="0"/>
          </p:cNvCxnSpPr>
          <p:nvPr/>
        </p:nvCxnSpPr>
        <p:spPr>
          <a:xfrm>
            <a:off x="3818884" y="1380564"/>
            <a:ext cx="4762" cy="1712767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72"/>
          <p:cNvSpPr/>
          <p:nvPr/>
        </p:nvSpPr>
        <p:spPr>
          <a:xfrm>
            <a:off x="3693471" y="336115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74" name="Straight Arrow Connector 173"/>
          <p:cNvCxnSpPr>
            <a:stCxn id="171" idx="2"/>
            <a:endCxn id="173" idx="0"/>
          </p:cNvCxnSpPr>
          <p:nvPr/>
        </p:nvCxnSpPr>
        <p:spPr>
          <a:xfrm>
            <a:off x="3823646" y="3207632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5" name="Rounded Rectangle 174"/>
          <p:cNvSpPr/>
          <p:nvPr/>
        </p:nvSpPr>
        <p:spPr>
          <a:xfrm>
            <a:off x="3693471" y="362897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76" name="Straight Arrow Connector 175"/>
          <p:cNvCxnSpPr>
            <a:stCxn id="173" idx="2"/>
            <a:endCxn id="175" idx="0"/>
          </p:cNvCxnSpPr>
          <p:nvPr/>
        </p:nvCxnSpPr>
        <p:spPr>
          <a:xfrm>
            <a:off x="3823646" y="347545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70" idx="6"/>
          </p:cNvCxnSpPr>
          <p:nvPr/>
        </p:nvCxnSpPr>
        <p:spPr>
          <a:xfrm>
            <a:off x="3949059" y="125038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73" idx="3"/>
            <a:endCxn id="190" idx="1"/>
          </p:cNvCxnSpPr>
          <p:nvPr/>
        </p:nvCxnSpPr>
        <p:spPr>
          <a:xfrm>
            <a:off x="3953821" y="3418302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75" idx="3"/>
            <a:endCxn id="196" idx="1"/>
          </p:cNvCxnSpPr>
          <p:nvPr/>
        </p:nvCxnSpPr>
        <p:spPr>
          <a:xfrm>
            <a:off x="3953821" y="3686123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Rounded Rectangle 181"/>
          <p:cNvSpPr/>
          <p:nvPr/>
        </p:nvSpPr>
        <p:spPr>
          <a:xfrm>
            <a:off x="3693471" y="389679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83" name="Straight Arrow Connector 182"/>
          <p:cNvCxnSpPr>
            <a:stCxn id="175" idx="2"/>
            <a:endCxn id="182" idx="0"/>
          </p:cNvCxnSpPr>
          <p:nvPr/>
        </p:nvCxnSpPr>
        <p:spPr>
          <a:xfrm>
            <a:off x="3823646" y="374327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82" idx="2"/>
            <a:endCxn id="365" idx="0"/>
          </p:cNvCxnSpPr>
          <p:nvPr/>
        </p:nvCxnSpPr>
        <p:spPr>
          <a:xfrm>
            <a:off x="3823646" y="4011094"/>
            <a:ext cx="0" cy="1684366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82" idx="3"/>
            <a:endCxn id="210" idx="1"/>
          </p:cNvCxnSpPr>
          <p:nvPr/>
        </p:nvCxnSpPr>
        <p:spPr>
          <a:xfrm>
            <a:off x="3953821" y="39539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endCxn id="212" idx="1"/>
          </p:cNvCxnSpPr>
          <p:nvPr/>
        </p:nvCxnSpPr>
        <p:spPr>
          <a:xfrm>
            <a:off x="3817051" y="4221765"/>
            <a:ext cx="37172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Oval 188"/>
          <p:cNvSpPr/>
          <p:nvPr/>
        </p:nvSpPr>
        <p:spPr>
          <a:xfrm>
            <a:off x="4184009" y="1120214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90" name="Rounded Rectangle 189"/>
          <p:cNvSpPr/>
          <p:nvPr/>
        </p:nvSpPr>
        <p:spPr>
          <a:xfrm>
            <a:off x="4188771" y="3361152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94" name="Straight Arrow Connector 193"/>
          <p:cNvCxnSpPr>
            <a:stCxn id="189" idx="4"/>
            <a:endCxn id="190" idx="0"/>
          </p:cNvCxnSpPr>
          <p:nvPr/>
        </p:nvCxnSpPr>
        <p:spPr>
          <a:xfrm>
            <a:off x="4314184" y="1380564"/>
            <a:ext cx="4762" cy="1980588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Rounded Rectangle 195"/>
          <p:cNvSpPr/>
          <p:nvPr/>
        </p:nvSpPr>
        <p:spPr>
          <a:xfrm>
            <a:off x="4188771" y="362897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197" name="Straight Arrow Connector 196"/>
          <p:cNvCxnSpPr>
            <a:stCxn id="190" idx="2"/>
            <a:endCxn id="196" idx="0"/>
          </p:cNvCxnSpPr>
          <p:nvPr/>
        </p:nvCxnSpPr>
        <p:spPr>
          <a:xfrm>
            <a:off x="4318946" y="3475453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189" idx="6"/>
          </p:cNvCxnSpPr>
          <p:nvPr/>
        </p:nvCxnSpPr>
        <p:spPr>
          <a:xfrm>
            <a:off x="4444359" y="125038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Rounded Rectangle 209"/>
          <p:cNvSpPr/>
          <p:nvPr/>
        </p:nvSpPr>
        <p:spPr>
          <a:xfrm>
            <a:off x="4188771" y="389679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11" name="Straight Arrow Connector 210"/>
          <p:cNvCxnSpPr>
            <a:stCxn id="196" idx="2"/>
            <a:endCxn id="210" idx="0"/>
          </p:cNvCxnSpPr>
          <p:nvPr/>
        </p:nvCxnSpPr>
        <p:spPr>
          <a:xfrm>
            <a:off x="4318946" y="374327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Rounded Rectangle 211"/>
          <p:cNvSpPr/>
          <p:nvPr/>
        </p:nvSpPr>
        <p:spPr>
          <a:xfrm>
            <a:off x="4188771" y="416461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13" name="Straight Arrow Connector 212"/>
          <p:cNvCxnSpPr>
            <a:stCxn id="210" idx="2"/>
            <a:endCxn id="212" idx="0"/>
          </p:cNvCxnSpPr>
          <p:nvPr/>
        </p:nvCxnSpPr>
        <p:spPr>
          <a:xfrm>
            <a:off x="4318946" y="4011095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212" idx="2"/>
            <a:endCxn id="367" idx="0"/>
          </p:cNvCxnSpPr>
          <p:nvPr/>
        </p:nvCxnSpPr>
        <p:spPr>
          <a:xfrm>
            <a:off x="4318946" y="4278915"/>
            <a:ext cx="0" cy="1416545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Oval 220"/>
          <p:cNvSpPr/>
          <p:nvPr/>
        </p:nvSpPr>
        <p:spPr>
          <a:xfrm>
            <a:off x="4679309" y="1120214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I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27" name="Rounded Rectangle 226"/>
          <p:cNvSpPr/>
          <p:nvPr/>
        </p:nvSpPr>
        <p:spPr>
          <a:xfrm>
            <a:off x="4684071" y="3628973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28" name="Straight Arrow Connector 227"/>
          <p:cNvCxnSpPr>
            <a:stCxn id="221" idx="4"/>
            <a:endCxn id="227" idx="0"/>
          </p:cNvCxnSpPr>
          <p:nvPr/>
        </p:nvCxnSpPr>
        <p:spPr>
          <a:xfrm>
            <a:off x="4809484" y="1380564"/>
            <a:ext cx="4762" cy="2248409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21" idx="6"/>
          </p:cNvCxnSpPr>
          <p:nvPr/>
        </p:nvCxnSpPr>
        <p:spPr>
          <a:xfrm>
            <a:off x="4939659" y="125038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4" name="Rounded Rectangle 243"/>
          <p:cNvSpPr/>
          <p:nvPr/>
        </p:nvSpPr>
        <p:spPr>
          <a:xfrm>
            <a:off x="4684071" y="389679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46" name="Straight Arrow Connector 245"/>
          <p:cNvCxnSpPr>
            <a:stCxn id="227" idx="2"/>
            <a:endCxn id="244" idx="0"/>
          </p:cNvCxnSpPr>
          <p:nvPr/>
        </p:nvCxnSpPr>
        <p:spPr>
          <a:xfrm>
            <a:off x="4814246" y="3743274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Rounded Rectangle 246"/>
          <p:cNvSpPr/>
          <p:nvPr/>
        </p:nvSpPr>
        <p:spPr>
          <a:xfrm>
            <a:off x="4684071" y="416461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48" name="Straight Arrow Connector 247"/>
          <p:cNvCxnSpPr>
            <a:stCxn id="244" idx="2"/>
            <a:endCxn id="247" idx="0"/>
          </p:cNvCxnSpPr>
          <p:nvPr/>
        </p:nvCxnSpPr>
        <p:spPr>
          <a:xfrm>
            <a:off x="4814246" y="4011095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Rounded Rectangle 248"/>
          <p:cNvSpPr/>
          <p:nvPr/>
        </p:nvSpPr>
        <p:spPr>
          <a:xfrm>
            <a:off x="4684071" y="443243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50" name="Straight Arrow Connector 249"/>
          <p:cNvCxnSpPr>
            <a:stCxn id="247" idx="2"/>
            <a:endCxn id="249" idx="0"/>
          </p:cNvCxnSpPr>
          <p:nvPr/>
        </p:nvCxnSpPr>
        <p:spPr>
          <a:xfrm>
            <a:off x="4814246" y="4278916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stCxn id="249" idx="2"/>
            <a:endCxn id="369" idx="0"/>
          </p:cNvCxnSpPr>
          <p:nvPr/>
        </p:nvCxnSpPr>
        <p:spPr>
          <a:xfrm>
            <a:off x="4814246" y="4546736"/>
            <a:ext cx="0" cy="1148724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stCxn id="244" idx="3"/>
            <a:endCxn id="261" idx="1"/>
          </p:cNvCxnSpPr>
          <p:nvPr/>
        </p:nvCxnSpPr>
        <p:spPr>
          <a:xfrm>
            <a:off x="4944421" y="3953944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stCxn id="247" idx="3"/>
            <a:endCxn id="263" idx="1"/>
          </p:cNvCxnSpPr>
          <p:nvPr/>
        </p:nvCxnSpPr>
        <p:spPr>
          <a:xfrm>
            <a:off x="4944421" y="4221765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>
            <a:stCxn id="249" idx="3"/>
            <a:endCxn id="265" idx="1"/>
          </p:cNvCxnSpPr>
          <p:nvPr/>
        </p:nvCxnSpPr>
        <p:spPr>
          <a:xfrm>
            <a:off x="4944421" y="4489586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endCxn id="267" idx="1"/>
          </p:cNvCxnSpPr>
          <p:nvPr/>
        </p:nvCxnSpPr>
        <p:spPr>
          <a:xfrm>
            <a:off x="4809484" y="4757407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5174609" y="1120214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259" name="Straight Arrow Connector 258"/>
          <p:cNvCxnSpPr>
            <a:stCxn id="258" idx="6"/>
          </p:cNvCxnSpPr>
          <p:nvPr/>
        </p:nvCxnSpPr>
        <p:spPr>
          <a:xfrm>
            <a:off x="5434959" y="125038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Rounded Rectangle 260"/>
          <p:cNvSpPr/>
          <p:nvPr/>
        </p:nvSpPr>
        <p:spPr>
          <a:xfrm>
            <a:off x="5179371" y="3896794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2" name="Straight Arrow Connector 261"/>
          <p:cNvCxnSpPr>
            <a:stCxn id="258" idx="4"/>
            <a:endCxn id="261" idx="0"/>
          </p:cNvCxnSpPr>
          <p:nvPr/>
        </p:nvCxnSpPr>
        <p:spPr>
          <a:xfrm>
            <a:off x="5304784" y="1380564"/>
            <a:ext cx="4762" cy="251623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3" name="Rounded Rectangle 262"/>
          <p:cNvSpPr/>
          <p:nvPr/>
        </p:nvSpPr>
        <p:spPr>
          <a:xfrm>
            <a:off x="5179371" y="416461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4" name="Straight Arrow Connector 263"/>
          <p:cNvCxnSpPr>
            <a:stCxn id="261" idx="2"/>
            <a:endCxn id="263" idx="0"/>
          </p:cNvCxnSpPr>
          <p:nvPr/>
        </p:nvCxnSpPr>
        <p:spPr>
          <a:xfrm>
            <a:off x="5309546" y="4011095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5" name="Rounded Rectangle 264"/>
          <p:cNvSpPr/>
          <p:nvPr/>
        </p:nvSpPr>
        <p:spPr>
          <a:xfrm>
            <a:off x="5179371" y="443243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6" name="Straight Arrow Connector 265"/>
          <p:cNvCxnSpPr>
            <a:stCxn id="263" idx="2"/>
            <a:endCxn id="265" idx="0"/>
          </p:cNvCxnSpPr>
          <p:nvPr/>
        </p:nvCxnSpPr>
        <p:spPr>
          <a:xfrm>
            <a:off x="5309546" y="4278916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Rounded Rectangle 266"/>
          <p:cNvSpPr/>
          <p:nvPr/>
        </p:nvSpPr>
        <p:spPr>
          <a:xfrm>
            <a:off x="5179371" y="470025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68" name="Straight Arrow Connector 267"/>
          <p:cNvCxnSpPr>
            <a:stCxn id="265" idx="2"/>
            <a:endCxn id="267" idx="0"/>
          </p:cNvCxnSpPr>
          <p:nvPr/>
        </p:nvCxnSpPr>
        <p:spPr>
          <a:xfrm>
            <a:off x="5309546" y="4546737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67" idx="2"/>
            <a:endCxn id="371" idx="0"/>
          </p:cNvCxnSpPr>
          <p:nvPr/>
        </p:nvCxnSpPr>
        <p:spPr>
          <a:xfrm>
            <a:off x="5309546" y="4814557"/>
            <a:ext cx="0" cy="880903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stCxn id="263" idx="3"/>
            <a:endCxn id="279" idx="1"/>
          </p:cNvCxnSpPr>
          <p:nvPr/>
        </p:nvCxnSpPr>
        <p:spPr>
          <a:xfrm>
            <a:off x="5439721" y="4221765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>
            <a:stCxn id="265" idx="3"/>
            <a:endCxn id="281" idx="1"/>
          </p:cNvCxnSpPr>
          <p:nvPr/>
        </p:nvCxnSpPr>
        <p:spPr>
          <a:xfrm>
            <a:off x="5439721" y="4489586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267" idx="3"/>
            <a:endCxn id="283" idx="1"/>
          </p:cNvCxnSpPr>
          <p:nvPr/>
        </p:nvCxnSpPr>
        <p:spPr>
          <a:xfrm>
            <a:off x="5439721" y="4757407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endCxn id="285" idx="1"/>
          </p:cNvCxnSpPr>
          <p:nvPr/>
        </p:nvCxnSpPr>
        <p:spPr>
          <a:xfrm>
            <a:off x="5304784" y="5025228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" name="Oval 275"/>
          <p:cNvSpPr/>
          <p:nvPr/>
        </p:nvSpPr>
        <p:spPr>
          <a:xfrm>
            <a:off x="5669909" y="1120214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277" name="Straight Arrow Connector 276"/>
          <p:cNvCxnSpPr>
            <a:stCxn id="276" idx="6"/>
          </p:cNvCxnSpPr>
          <p:nvPr/>
        </p:nvCxnSpPr>
        <p:spPr>
          <a:xfrm>
            <a:off x="5930259" y="125038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9" name="Rounded Rectangle 278"/>
          <p:cNvSpPr/>
          <p:nvPr/>
        </p:nvSpPr>
        <p:spPr>
          <a:xfrm>
            <a:off x="5674671" y="4164615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0" name="Straight Arrow Connector 279"/>
          <p:cNvCxnSpPr>
            <a:stCxn id="276" idx="4"/>
            <a:endCxn id="279" idx="0"/>
          </p:cNvCxnSpPr>
          <p:nvPr/>
        </p:nvCxnSpPr>
        <p:spPr>
          <a:xfrm>
            <a:off x="5800084" y="1380564"/>
            <a:ext cx="4762" cy="278405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1" name="Rounded Rectangle 280"/>
          <p:cNvSpPr/>
          <p:nvPr/>
        </p:nvSpPr>
        <p:spPr>
          <a:xfrm>
            <a:off x="5674671" y="443243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2" name="Straight Arrow Connector 281"/>
          <p:cNvCxnSpPr>
            <a:stCxn id="279" idx="2"/>
            <a:endCxn id="281" idx="0"/>
          </p:cNvCxnSpPr>
          <p:nvPr/>
        </p:nvCxnSpPr>
        <p:spPr>
          <a:xfrm>
            <a:off x="5804846" y="4278916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3" name="Rounded Rectangle 282"/>
          <p:cNvSpPr/>
          <p:nvPr/>
        </p:nvSpPr>
        <p:spPr>
          <a:xfrm>
            <a:off x="5674671" y="470025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4" name="Straight Arrow Connector 283"/>
          <p:cNvCxnSpPr>
            <a:stCxn id="281" idx="2"/>
            <a:endCxn id="283" idx="0"/>
          </p:cNvCxnSpPr>
          <p:nvPr/>
        </p:nvCxnSpPr>
        <p:spPr>
          <a:xfrm>
            <a:off x="5804846" y="4546737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5" name="Rounded Rectangle 284"/>
          <p:cNvSpPr/>
          <p:nvPr/>
        </p:nvSpPr>
        <p:spPr>
          <a:xfrm>
            <a:off x="5674671" y="496807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286" name="Straight Arrow Connector 285"/>
          <p:cNvCxnSpPr>
            <a:stCxn id="283" idx="2"/>
            <a:endCxn id="285" idx="0"/>
          </p:cNvCxnSpPr>
          <p:nvPr/>
        </p:nvCxnSpPr>
        <p:spPr>
          <a:xfrm>
            <a:off x="5804846" y="4814558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>
            <a:stCxn id="285" idx="2"/>
            <a:endCxn id="373" idx="0"/>
          </p:cNvCxnSpPr>
          <p:nvPr/>
        </p:nvCxnSpPr>
        <p:spPr>
          <a:xfrm>
            <a:off x="5804846" y="5082378"/>
            <a:ext cx="0" cy="61308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>
            <a:stCxn id="281" idx="3"/>
            <a:endCxn id="308" idx="1"/>
          </p:cNvCxnSpPr>
          <p:nvPr/>
        </p:nvCxnSpPr>
        <p:spPr>
          <a:xfrm>
            <a:off x="5935021" y="4489586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>
            <a:stCxn id="283" idx="3"/>
            <a:endCxn id="311" idx="1"/>
          </p:cNvCxnSpPr>
          <p:nvPr/>
        </p:nvCxnSpPr>
        <p:spPr>
          <a:xfrm>
            <a:off x="5935021" y="4757407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>
            <a:stCxn id="285" idx="3"/>
            <a:endCxn id="313" idx="1"/>
          </p:cNvCxnSpPr>
          <p:nvPr/>
        </p:nvCxnSpPr>
        <p:spPr>
          <a:xfrm>
            <a:off x="5935021" y="5025228"/>
            <a:ext cx="234950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>
            <a:endCxn id="317" idx="1"/>
          </p:cNvCxnSpPr>
          <p:nvPr/>
        </p:nvCxnSpPr>
        <p:spPr>
          <a:xfrm>
            <a:off x="5800084" y="5293049"/>
            <a:ext cx="369887" cy="0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5" name="Oval 304"/>
          <p:cNvSpPr/>
          <p:nvPr/>
        </p:nvSpPr>
        <p:spPr>
          <a:xfrm>
            <a:off x="6165209" y="1120214"/>
            <a:ext cx="260350" cy="260350"/>
          </a:xfrm>
          <a:prstGeom prst="ellipse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 anchorCtr="1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P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6169971" y="4432436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0" name="Straight Arrow Connector 309"/>
          <p:cNvCxnSpPr>
            <a:stCxn id="305" idx="4"/>
            <a:endCxn id="308" idx="0"/>
          </p:cNvCxnSpPr>
          <p:nvPr/>
        </p:nvCxnSpPr>
        <p:spPr>
          <a:xfrm>
            <a:off x="6295384" y="1380564"/>
            <a:ext cx="4762" cy="3051872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" name="Rounded Rectangle 310"/>
          <p:cNvSpPr/>
          <p:nvPr/>
        </p:nvSpPr>
        <p:spPr>
          <a:xfrm>
            <a:off x="6169971" y="4700257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2" name="Straight Arrow Connector 311"/>
          <p:cNvCxnSpPr>
            <a:stCxn id="308" idx="2"/>
            <a:endCxn id="311" idx="0"/>
          </p:cNvCxnSpPr>
          <p:nvPr/>
        </p:nvCxnSpPr>
        <p:spPr>
          <a:xfrm>
            <a:off x="6300146" y="4546737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3" name="Rounded Rectangle 312"/>
          <p:cNvSpPr/>
          <p:nvPr/>
        </p:nvSpPr>
        <p:spPr>
          <a:xfrm>
            <a:off x="6169971" y="4968078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5" name="Straight Arrow Connector 314"/>
          <p:cNvCxnSpPr>
            <a:stCxn id="311" idx="2"/>
            <a:endCxn id="313" idx="0"/>
          </p:cNvCxnSpPr>
          <p:nvPr/>
        </p:nvCxnSpPr>
        <p:spPr>
          <a:xfrm>
            <a:off x="6300146" y="4814558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" name="Rounded Rectangle 316"/>
          <p:cNvSpPr/>
          <p:nvPr/>
        </p:nvSpPr>
        <p:spPr>
          <a:xfrm>
            <a:off x="6169971" y="5235899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18" name="Straight Arrow Connector 317"/>
          <p:cNvCxnSpPr>
            <a:stCxn id="313" idx="2"/>
            <a:endCxn id="317" idx="0"/>
          </p:cNvCxnSpPr>
          <p:nvPr/>
        </p:nvCxnSpPr>
        <p:spPr>
          <a:xfrm>
            <a:off x="6300146" y="5082379"/>
            <a:ext cx="0" cy="15352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>
            <a:stCxn id="317" idx="2"/>
            <a:endCxn id="375" idx="0"/>
          </p:cNvCxnSpPr>
          <p:nvPr/>
        </p:nvCxnSpPr>
        <p:spPr>
          <a:xfrm>
            <a:off x="6300146" y="5350199"/>
            <a:ext cx="0" cy="345261"/>
          </a:xfrm>
          <a:prstGeom prst="straightConnector1">
            <a:avLst/>
          </a:prstGeom>
          <a:ln w="34925" cmpd="sng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5" name="Rounded Rectangle 354"/>
          <p:cNvSpPr/>
          <p:nvPr/>
        </p:nvSpPr>
        <p:spPr>
          <a:xfrm>
            <a:off x="1202744" y="569546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57" name="Rounded Rectangle 356"/>
          <p:cNvSpPr/>
          <p:nvPr/>
        </p:nvSpPr>
        <p:spPr>
          <a:xfrm>
            <a:off x="1710255" y="569546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59" name="Rounded Rectangle 358"/>
          <p:cNvSpPr/>
          <p:nvPr/>
        </p:nvSpPr>
        <p:spPr>
          <a:xfrm>
            <a:off x="2205555" y="569546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1" name="Rounded Rectangle 360"/>
          <p:cNvSpPr/>
          <p:nvPr/>
        </p:nvSpPr>
        <p:spPr>
          <a:xfrm>
            <a:off x="2702871" y="569546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3" name="Rounded Rectangle 362"/>
          <p:cNvSpPr/>
          <p:nvPr/>
        </p:nvSpPr>
        <p:spPr>
          <a:xfrm>
            <a:off x="3198171" y="569546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5" name="Rounded Rectangle 364"/>
          <p:cNvSpPr/>
          <p:nvPr/>
        </p:nvSpPr>
        <p:spPr>
          <a:xfrm>
            <a:off x="3693471" y="569546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7" name="Rounded Rectangle 366"/>
          <p:cNvSpPr/>
          <p:nvPr/>
        </p:nvSpPr>
        <p:spPr>
          <a:xfrm>
            <a:off x="4188771" y="569546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69" name="Rounded Rectangle 368"/>
          <p:cNvSpPr/>
          <p:nvPr/>
        </p:nvSpPr>
        <p:spPr>
          <a:xfrm>
            <a:off x="4684071" y="569546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71" name="Rounded Rectangle 370"/>
          <p:cNvSpPr/>
          <p:nvPr/>
        </p:nvSpPr>
        <p:spPr>
          <a:xfrm>
            <a:off x="5179371" y="569546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73" name="Rounded Rectangle 372"/>
          <p:cNvSpPr/>
          <p:nvPr/>
        </p:nvSpPr>
        <p:spPr>
          <a:xfrm>
            <a:off x="5674671" y="569546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375" name="Rounded Rectangle 374"/>
          <p:cNvSpPr/>
          <p:nvPr/>
        </p:nvSpPr>
        <p:spPr>
          <a:xfrm>
            <a:off x="6169971" y="5695460"/>
            <a:ext cx="260350" cy="114300"/>
          </a:xfrm>
          <a:prstGeom prst="roundRect">
            <a:avLst/>
          </a:prstGeom>
          <a:solidFill>
            <a:srgbClr val="FFFFCC"/>
          </a:solidFill>
          <a:ln w="3492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cxnSp>
        <p:nvCxnSpPr>
          <p:cNvPr id="389" name="Straight Arrow Connector 388"/>
          <p:cNvCxnSpPr>
            <a:stCxn id="373" idx="3"/>
            <a:endCxn id="375" idx="1"/>
          </p:cNvCxnSpPr>
          <p:nvPr/>
        </p:nvCxnSpPr>
        <p:spPr>
          <a:xfrm>
            <a:off x="5935021" y="5752610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Arrow Connector 389"/>
          <p:cNvCxnSpPr>
            <a:stCxn id="371" idx="3"/>
            <a:endCxn id="373" idx="1"/>
          </p:cNvCxnSpPr>
          <p:nvPr/>
        </p:nvCxnSpPr>
        <p:spPr>
          <a:xfrm>
            <a:off x="5439721" y="5752610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Arrow Connector 390"/>
          <p:cNvCxnSpPr>
            <a:stCxn id="369" idx="3"/>
            <a:endCxn id="371" idx="1"/>
          </p:cNvCxnSpPr>
          <p:nvPr/>
        </p:nvCxnSpPr>
        <p:spPr>
          <a:xfrm>
            <a:off x="4944421" y="5752610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Arrow Connector 391"/>
          <p:cNvCxnSpPr>
            <a:stCxn id="367" idx="3"/>
            <a:endCxn id="369" idx="1"/>
          </p:cNvCxnSpPr>
          <p:nvPr/>
        </p:nvCxnSpPr>
        <p:spPr>
          <a:xfrm>
            <a:off x="4449121" y="5752610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Arrow Connector 392"/>
          <p:cNvCxnSpPr>
            <a:stCxn id="365" idx="3"/>
            <a:endCxn id="367" idx="1"/>
          </p:cNvCxnSpPr>
          <p:nvPr/>
        </p:nvCxnSpPr>
        <p:spPr>
          <a:xfrm>
            <a:off x="3953821" y="5752610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Arrow Connector 393"/>
          <p:cNvCxnSpPr>
            <a:stCxn id="363" idx="3"/>
            <a:endCxn id="365" idx="1"/>
          </p:cNvCxnSpPr>
          <p:nvPr/>
        </p:nvCxnSpPr>
        <p:spPr>
          <a:xfrm>
            <a:off x="3458521" y="5752610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Arrow Connector 394"/>
          <p:cNvCxnSpPr>
            <a:stCxn id="361" idx="3"/>
            <a:endCxn id="363" idx="1"/>
          </p:cNvCxnSpPr>
          <p:nvPr/>
        </p:nvCxnSpPr>
        <p:spPr>
          <a:xfrm>
            <a:off x="2963221" y="5752610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Arrow Connector 395"/>
          <p:cNvCxnSpPr>
            <a:stCxn id="359" idx="3"/>
            <a:endCxn id="361" idx="1"/>
          </p:cNvCxnSpPr>
          <p:nvPr/>
        </p:nvCxnSpPr>
        <p:spPr>
          <a:xfrm>
            <a:off x="2465905" y="5752610"/>
            <a:ext cx="236966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Arrow Connector 396"/>
          <p:cNvCxnSpPr>
            <a:stCxn id="357" idx="3"/>
            <a:endCxn id="359" idx="1"/>
          </p:cNvCxnSpPr>
          <p:nvPr/>
        </p:nvCxnSpPr>
        <p:spPr>
          <a:xfrm>
            <a:off x="1970605" y="5752610"/>
            <a:ext cx="234950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>
            <a:stCxn id="355" idx="3"/>
            <a:endCxn id="357" idx="1"/>
          </p:cNvCxnSpPr>
          <p:nvPr/>
        </p:nvCxnSpPr>
        <p:spPr>
          <a:xfrm>
            <a:off x="1463094" y="5752610"/>
            <a:ext cx="247161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8</a:t>
            </a:fld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6555734" y="4542797"/>
            <a:ext cx="2490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easily expressible using TBB's pipeline construct [RCJ11].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93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36" y="25368"/>
            <a:ext cx="8686801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On-the-Fly Pipeline Parallelism in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Cilk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-P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243" y="2326361"/>
            <a:ext cx="83258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lvl="1" indent="-347663">
              <a:lnSpc>
                <a:spcPct val="110000"/>
              </a:lnSpc>
              <a:buClr>
                <a:schemeClr val="accent3"/>
              </a:buClr>
              <a:buFont typeface="Wingdings" charset="2"/>
              <a:buChar char="§"/>
            </a:pPr>
            <a:r>
              <a:rPr lang="en-US" sz="2400" dirty="0"/>
              <a:t>s</a:t>
            </a:r>
            <a:r>
              <a:rPr lang="en-US" sz="2400" dirty="0" smtClean="0"/>
              <a:t>imple linguistics for specifying on-the-fly pipeline parallelism that are composable with </a:t>
            </a:r>
            <a:r>
              <a:rPr lang="en-US" sz="2400" dirty="0" err="1" smtClean="0"/>
              <a:t>Cilk's</a:t>
            </a:r>
            <a:r>
              <a:rPr lang="en-US" sz="2400" dirty="0" smtClean="0"/>
              <a:t> existing fork-join primitives; and</a:t>
            </a:r>
          </a:p>
          <a:p>
            <a:pPr marL="804863" lvl="1" indent="-347663">
              <a:lnSpc>
                <a:spcPct val="110000"/>
              </a:lnSpc>
              <a:buClr>
                <a:schemeClr val="accent3"/>
              </a:buClr>
              <a:buFont typeface="Wingdings" charset="2"/>
              <a:buChar char="§"/>
            </a:pPr>
            <a:r>
              <a:rPr lang="en-US" sz="2400" b="1" dirty="0" smtClean="0">
                <a:solidFill>
                  <a:srgbClr val="FF0000"/>
                </a:solidFill>
              </a:rPr>
              <a:t>PIPER</a:t>
            </a:r>
            <a:r>
              <a:rPr lang="en-US" sz="2400" dirty="0" smtClean="0"/>
              <a:t>, a theoretically sound randomized </a:t>
            </a:r>
            <a:r>
              <a:rPr lang="en-US" sz="2400" dirty="0"/>
              <a:t>work-stealing </a:t>
            </a:r>
            <a:r>
              <a:rPr lang="en-US" sz="2400" dirty="0" smtClean="0"/>
              <a:t>scheduler</a:t>
            </a:r>
            <a:r>
              <a:rPr lang="en-US" sz="2000" dirty="0" smtClean="0"/>
              <a:t> </a:t>
            </a:r>
            <a:r>
              <a:rPr lang="en-US" sz="2400" dirty="0" smtClean="0"/>
              <a:t>that handles both pipeline and fork-join parallelism.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239" y="1126033"/>
            <a:ext cx="832585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charset="2"/>
              <a:buChar char="v"/>
            </a:pPr>
            <a:r>
              <a:rPr lang="en-US" sz="2400" dirty="0"/>
              <a:t>We have incorporated on-the-fly pipeline parallelism into a </a:t>
            </a:r>
            <a:r>
              <a:rPr lang="en-US" sz="2400" dirty="0" err="1"/>
              <a:t>Cilk</a:t>
            </a:r>
            <a:r>
              <a:rPr lang="en-US" sz="2400" dirty="0" smtClean="0"/>
              <a:t>-based </a:t>
            </a:r>
            <a:r>
              <a:rPr lang="en-US" sz="2400" dirty="0"/>
              <a:t>work-stealing runtime </a:t>
            </a:r>
            <a:r>
              <a:rPr lang="en-US" sz="2400" dirty="0" smtClean="0"/>
              <a:t>system, named </a:t>
            </a:r>
            <a:r>
              <a:rPr lang="en-US" sz="2400" b="1" dirty="0" err="1" smtClean="0">
                <a:solidFill>
                  <a:srgbClr val="FF0000"/>
                </a:solidFill>
              </a:rPr>
              <a:t>Cilk</a:t>
            </a:r>
            <a:r>
              <a:rPr lang="en-US" sz="2400" b="1" dirty="0" smtClean="0">
                <a:solidFill>
                  <a:srgbClr val="FF0000"/>
                </a:solidFill>
              </a:rPr>
              <a:t>-P</a:t>
            </a:r>
            <a:r>
              <a:rPr lang="en-US" sz="2400" dirty="0" smtClean="0"/>
              <a:t>, which features: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4239" y="4850888"/>
            <a:ext cx="8528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charset="2"/>
              <a:buChar char="v"/>
            </a:pPr>
            <a:r>
              <a:rPr lang="en-US" sz="2400" dirty="0" smtClean="0"/>
              <a:t>We hand-compiled 3 applications with pipeline parallelism (ferret, </a:t>
            </a:r>
            <a:r>
              <a:rPr lang="en-US" sz="2400" dirty="0" err="1" smtClean="0"/>
              <a:t>dedup</a:t>
            </a:r>
            <a:r>
              <a:rPr lang="en-US" sz="2400" dirty="0" smtClean="0"/>
              <a:t>, and x264 from PARSEC </a:t>
            </a:r>
            <a:r>
              <a:rPr lang="en-US" sz="2200" dirty="0" smtClean="0"/>
              <a:t>[BKS08]</a:t>
            </a:r>
            <a:r>
              <a:rPr lang="en-US" sz="2400" dirty="0" smtClean="0"/>
              <a:t>) to run on </a:t>
            </a:r>
            <a:r>
              <a:rPr lang="en-US" sz="2400" dirty="0" err="1" smtClean="0"/>
              <a:t>Cilk</a:t>
            </a:r>
            <a:r>
              <a:rPr lang="en-US" sz="2400" dirty="0" smtClean="0"/>
              <a:t>-P.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3FBC-27FE-5E48-9F44-2837A2E17902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4243" y="5696634"/>
            <a:ext cx="832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lvl="1" indent="-347663">
              <a:buClr>
                <a:schemeClr val="accent3"/>
              </a:buClr>
              <a:buFont typeface="Wingdings" charset="2"/>
              <a:buChar char="§"/>
            </a:pPr>
            <a:r>
              <a:rPr lang="en-US" sz="2400" dirty="0"/>
              <a:t>Empirical results indicate that </a:t>
            </a:r>
            <a:r>
              <a:rPr lang="en-US" sz="2400" dirty="0" err="1"/>
              <a:t>Cilk</a:t>
            </a:r>
            <a:r>
              <a:rPr lang="en-US" sz="2400" dirty="0"/>
              <a:t>-P exhibits low serial overhead and good scalability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23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27521</TotalTime>
  <Words>4119</Words>
  <Application>Microsoft Office PowerPoint</Application>
  <PresentationFormat>On-screen Show (4:3)</PresentationFormat>
  <Paragraphs>1033</Paragraphs>
  <Slides>46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On-the-Fly Pipeline Parallelism</vt:lpstr>
      <vt:lpstr>Dedup PARSEC Benchmark [BKS08]</vt:lpstr>
      <vt:lpstr>Parallelism in Dedup</vt:lpstr>
      <vt:lpstr>Pipeline Parallelism</vt:lpstr>
      <vt:lpstr>Executing a Parallel Pipeline</vt:lpstr>
      <vt:lpstr>On-the-Fly Pipeline Parallelism</vt:lpstr>
      <vt:lpstr>Construct-and-Run Pipelining</vt:lpstr>
      <vt:lpstr>On-the-Fly Pipelining of X264</vt:lpstr>
      <vt:lpstr>On-the-Fly Pipeline Parallelism in Cilk-P</vt:lpstr>
      <vt:lpstr>Outline</vt:lpstr>
      <vt:lpstr>The Pipeline Linguistics in Cilk-P</vt:lpstr>
      <vt:lpstr>The Pipeline Linguistics in Cilk-P</vt:lpstr>
      <vt:lpstr>The Pipeline Linguistics in Cilk-P</vt:lpstr>
      <vt:lpstr>The Pipeline Linguistics in Cilk-P</vt:lpstr>
      <vt:lpstr>On-the-Fly Pipelining of X264</vt:lpstr>
      <vt:lpstr>Pipelining X264 with Pthreads</vt:lpstr>
      <vt:lpstr>Pipelining X264 with Pthreads</vt:lpstr>
      <vt:lpstr>Pipelining X264 with Pthreads</vt:lpstr>
      <vt:lpstr>X264 Performance Comparison</vt:lpstr>
      <vt:lpstr>Outline</vt:lpstr>
      <vt:lpstr>Guarantees of a Standard  Work-Stealing Scheduler [BL99,ABP01] </vt:lpstr>
      <vt:lpstr>A Work-Stealing Scheduler  (Based on [BL99,ABP01])</vt:lpstr>
      <vt:lpstr>A Work-Stealing Scheduler  (Based on [BL99,ABP01])</vt:lpstr>
      <vt:lpstr>A Work-Stealing Scheduler  (Based on [BL99,ABP01])</vt:lpstr>
      <vt:lpstr>Outline</vt:lpstr>
      <vt:lpstr>Runaway Pipeline</vt:lpstr>
      <vt:lpstr>Runaway Pipeline</vt:lpstr>
      <vt:lpstr>Outline</vt:lpstr>
      <vt:lpstr>Synchronization Overhead</vt:lpstr>
      <vt:lpstr>Synchronization Overhead</vt:lpstr>
      <vt:lpstr>Lazy Enabling</vt:lpstr>
      <vt:lpstr>PIPER's Guarantees</vt:lpstr>
      <vt:lpstr>Outline</vt:lpstr>
      <vt:lpstr>Experimental Setup</vt:lpstr>
      <vt:lpstr>Ferret Performance Comparison</vt:lpstr>
      <vt:lpstr>Dedup Performance Comparison</vt:lpstr>
      <vt:lpstr>X264 Performance Comparison</vt:lpstr>
      <vt:lpstr>On-the-Fly Pipeline Parallelism in Cilk-P</vt:lpstr>
      <vt:lpstr>PowerPoint Presentation</vt:lpstr>
      <vt:lpstr>Impact of Throttling</vt:lpstr>
      <vt:lpstr>Impact of Throttling</vt:lpstr>
      <vt:lpstr>Dedup Performance Comparison</vt:lpstr>
      <vt:lpstr>The Cilk Programming Model</vt:lpstr>
      <vt:lpstr>Pipelining with TBB</vt:lpstr>
      <vt:lpstr>Pipelining with Pthreads</vt:lpstr>
      <vt:lpstr>Pipelining X264 with Pthreads</vt:lpstr>
    </vt:vector>
  </TitlesOfParts>
  <Company>MIT CSAIL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On-the-Fly Pipeline Parallelism</dc:title>
  <dc:creator>I-Ting Lee</dc:creator>
  <cp:lastModifiedBy>neboat</cp:lastModifiedBy>
  <cp:revision>633</cp:revision>
  <dcterms:created xsi:type="dcterms:W3CDTF">2013-05-19T03:23:07Z</dcterms:created>
  <dcterms:modified xsi:type="dcterms:W3CDTF">2013-08-08T12:44:20Z</dcterms:modified>
</cp:coreProperties>
</file>